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s/slide1.xml" ContentType="application/vnd.openxmlformats-officedocument.presentationml.slide+xml"/>
  <Override PartName="/ppt/notesSlides/notesSlide4.xml" ContentType="application/vnd.openxmlformats-officedocument.presentationml.notesSlide+xml"/>
  <Override PartName="/ppt/slideMasters/slideMaster1.xml" ContentType="application/vnd.openxmlformats-officedocument.presentationml.slideMaster+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slideLayouts/slideLayout15.xml" ContentType="application/vnd.openxmlformats-officedocument.presentationml.slideLayout+xml"/>
  <Override PartName="/ppt/notesSlides/notesSlide19.xml" ContentType="application/vnd.openxmlformats-officedocument.presentationml.notesSlide+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notesSlides/notesSlide12.xml" ContentType="application/vnd.openxmlformats-officedocument.presentationml.notesSlid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58" r:id="rId3"/>
    <p:sldId id="266" r:id="rId4"/>
    <p:sldId id="267" r:id="rId5"/>
    <p:sldId id="404" r:id="rId6"/>
    <p:sldId id="315" r:id="rId7"/>
    <p:sldId id="405" r:id="rId8"/>
    <p:sldId id="429" r:id="rId9"/>
    <p:sldId id="430" r:id="rId10"/>
    <p:sldId id="432" r:id="rId11"/>
    <p:sldId id="431" r:id="rId12"/>
    <p:sldId id="433" r:id="rId13"/>
    <p:sldId id="406" r:id="rId14"/>
    <p:sldId id="410" r:id="rId15"/>
    <p:sldId id="407" r:id="rId16"/>
    <p:sldId id="409" r:id="rId17"/>
    <p:sldId id="408" r:id="rId18"/>
    <p:sldId id="411" r:id="rId19"/>
    <p:sldId id="413" r:id="rId20"/>
    <p:sldId id="415" r:id="rId21"/>
    <p:sldId id="417" r:id="rId22"/>
    <p:sldId id="418" r:id="rId23"/>
    <p:sldId id="428" r:id="rId24"/>
    <p:sldId id="427" r:id="rId25"/>
    <p:sldId id="420" r:id="rId26"/>
    <p:sldId id="421" r:id="rId27"/>
    <p:sldId id="422" r:id="rId28"/>
    <p:sldId id="423" r:id="rId29"/>
    <p:sldId id="424" r:id="rId30"/>
    <p:sldId id="425" r:id="rId31"/>
    <p:sldId id="4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4E59C3E2-E03B-2947-A4A8-38E307C3B29F}">
          <p14:sldIdLst>
            <p14:sldId id="257"/>
            <p14:sldId id="258"/>
            <p14:sldId id="266"/>
            <p14:sldId id="267"/>
            <p14:sldId id="404"/>
          </p14:sldIdLst>
        </p14:section>
        <p14:section name="Part 1: Cloud Security Technologies: The Alphabet Soup Demystified (45 minutes)" id="{89663204-98A0-D64C-BAD3-D2686FB5472A}">
          <p14:sldIdLst>
            <p14:sldId id="315"/>
            <p14:sldId id="405"/>
            <p14:sldId id="429"/>
            <p14:sldId id="430"/>
            <p14:sldId id="432"/>
            <p14:sldId id="431"/>
            <p14:sldId id="433"/>
            <p14:sldId id="406"/>
            <p14:sldId id="410"/>
            <p14:sldId id="407"/>
            <p14:sldId id="409"/>
            <p14:sldId id="408"/>
            <p14:sldId id="411"/>
          </p14:sldIdLst>
        </p14:section>
        <p14:section name="Part 2: Cloud Security Posture Management and Threat Modeling (30 minutes)&#13;" id="{D1BAA666-BB30-454C-89B5-1C8E51106C5C}">
          <p14:sldIdLst>
            <p14:sldId id="413"/>
            <p14:sldId id="415"/>
            <p14:sldId id="417"/>
            <p14:sldId id="418"/>
            <p14:sldId id="428"/>
            <p14:sldId id="427"/>
            <p14:sldId id="420"/>
            <p14:sldId id="421"/>
            <p14:sldId id="422"/>
          </p14:sldIdLst>
        </p14:section>
        <p14:section name="Part 3: Cloud Security Design Principles (30 minutes)" id="{C8071CCF-17D7-F749-8B22-09B204CAD9C2}">
          <p14:sldIdLst>
            <p14:sldId id="423"/>
            <p14:sldId id="424"/>
            <p14:sldId id="425"/>
            <p14:sldId id="4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57"/>
    <p:restoredTop sz="77945"/>
  </p:normalViewPr>
  <p:slideViewPr>
    <p:cSldViewPr snapToGrid="0">
      <p:cViewPr varScale="1">
        <p:scale>
          <a:sx n="97" d="100"/>
          <a:sy n="97" d="100"/>
        </p:scale>
        <p:origin x="20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4D3CC-60CD-D54C-BC94-4C9B3425E12A}" type="doc">
      <dgm:prSet loTypeId="urn:microsoft.com/office/officeart/2005/8/layout/arrow2" loCatId="" qsTypeId="urn:microsoft.com/office/officeart/2005/8/quickstyle/simple1" qsCatId="simple" csTypeId="urn:microsoft.com/office/officeart/2005/8/colors/accent1_2" csCatId="accent1" phldr="1"/>
      <dgm:spPr/>
      <dgm:t>
        <a:bodyPr/>
        <a:lstStyle/>
        <a:p>
          <a:endParaRPr lang="en-GB"/>
        </a:p>
      </dgm:t>
    </dgm:pt>
    <dgm:pt modelId="{69B3BAF6-285C-5B4C-9042-AF040062BA32}">
      <dgm:prSet phldrT="[Text]"/>
      <dgm:spPr/>
      <dgm:t>
        <a:bodyPr/>
        <a:lstStyle/>
        <a:p>
          <a:pPr>
            <a:buFont typeface="Arial" panose="020B0604020202020204" pitchFamily="34" charset="0"/>
            <a:buChar char="•"/>
          </a:pPr>
          <a:r>
            <a:rPr lang="en-IN" b="1" dirty="0"/>
            <a:t>Late 2000s:</a:t>
          </a:r>
          <a:r>
            <a:rPr lang="en-IN" dirty="0"/>
            <a:t> The Cloud Takes Flight! ☁️🚀</a:t>
          </a:r>
        </a:p>
        <a:p>
          <a:pPr>
            <a:buFont typeface="Arial" panose="020B0604020202020204" pitchFamily="34" charset="0"/>
            <a:buChar char="•"/>
          </a:pPr>
          <a:r>
            <a:rPr lang="en-IN" dirty="0"/>
            <a:t>Companies start moving to the cloud, leaving behind their old server rooms.</a:t>
          </a:r>
        </a:p>
        <a:p>
          <a:pPr>
            <a:buFont typeface="Arial" panose="020B0604020202020204" pitchFamily="34" charset="0"/>
            <a:buChar char="•"/>
          </a:pPr>
          <a:r>
            <a:rPr lang="en-IN" dirty="0"/>
            <a:t>Cloud security becomes a top priority.</a:t>
          </a:r>
          <a:endParaRPr lang="en-GB" dirty="0"/>
        </a:p>
      </dgm:t>
    </dgm:pt>
    <dgm:pt modelId="{C31179FF-32EC-2C48-A408-1B12CD8DE92F}" type="parTrans" cxnId="{406353D2-05B8-3E4A-BB7E-701A8579669A}">
      <dgm:prSet/>
      <dgm:spPr/>
      <dgm:t>
        <a:bodyPr/>
        <a:lstStyle/>
        <a:p>
          <a:endParaRPr lang="en-GB"/>
        </a:p>
      </dgm:t>
    </dgm:pt>
    <dgm:pt modelId="{28711A21-09A7-CA49-B577-169E7F9E5471}" type="sibTrans" cxnId="{406353D2-05B8-3E4A-BB7E-701A8579669A}">
      <dgm:prSet/>
      <dgm:spPr/>
      <dgm:t>
        <a:bodyPr/>
        <a:lstStyle/>
        <a:p>
          <a:endParaRPr lang="en-GB"/>
        </a:p>
      </dgm:t>
    </dgm:pt>
    <dgm:pt modelId="{AED635C5-9980-FC41-B84C-E7496A3288A5}">
      <dgm:prSet phldrT="[Text]"/>
      <dgm:spPr/>
      <dgm:t>
        <a:bodyPr/>
        <a:lstStyle/>
        <a:p>
          <a:pPr>
            <a:buFont typeface="Arial" panose="020B0604020202020204" pitchFamily="34" charset="0"/>
            <a:buChar char="•"/>
          </a:pPr>
          <a:r>
            <a:rPr lang="en-IN" b="1" dirty="0"/>
            <a:t>2010:</a:t>
          </a:r>
          <a:r>
            <a:rPr lang="en-IN" dirty="0"/>
            <a:t> CWPP Arrives! 🛡️💻</a:t>
          </a:r>
        </a:p>
        <a:p>
          <a:pPr>
            <a:buFont typeface="Arial" panose="020B0604020202020204" pitchFamily="34" charset="0"/>
            <a:buChar char="•"/>
          </a:pPr>
          <a:r>
            <a:rPr lang="en-IN" dirty="0"/>
            <a:t>Gartner coins the term "Cloud Workload Protection Platform" (CWPP).</a:t>
          </a:r>
        </a:p>
        <a:p>
          <a:pPr>
            <a:buFont typeface="Arial" panose="020B0604020202020204" pitchFamily="34" charset="0"/>
            <a:buChar char="•"/>
          </a:pPr>
          <a:r>
            <a:rPr lang="en-IN" dirty="0"/>
            <a:t>CWPPs help protect virtual machines and containers (the building blocks of cloud apps).</a:t>
          </a:r>
          <a:endParaRPr lang="en-GB" dirty="0"/>
        </a:p>
      </dgm:t>
    </dgm:pt>
    <dgm:pt modelId="{9F362BB0-5761-1847-8A93-A5F0DB5A778F}" type="parTrans" cxnId="{094BB56C-185D-8C45-ABD3-0AEC6EE25BB0}">
      <dgm:prSet/>
      <dgm:spPr/>
      <dgm:t>
        <a:bodyPr/>
        <a:lstStyle/>
        <a:p>
          <a:endParaRPr lang="en-GB"/>
        </a:p>
      </dgm:t>
    </dgm:pt>
    <dgm:pt modelId="{77195316-7076-3140-B348-B8EA1FAA7C8C}" type="sibTrans" cxnId="{094BB56C-185D-8C45-ABD3-0AEC6EE25BB0}">
      <dgm:prSet/>
      <dgm:spPr/>
      <dgm:t>
        <a:bodyPr/>
        <a:lstStyle/>
        <a:p>
          <a:endParaRPr lang="en-GB"/>
        </a:p>
      </dgm:t>
    </dgm:pt>
    <dgm:pt modelId="{1653C0AE-7A5E-F842-A31C-8BA9F716769D}">
      <dgm:prSet phldrT="[Text]"/>
      <dgm:spPr/>
      <dgm:t>
        <a:bodyPr/>
        <a:lstStyle/>
        <a:p>
          <a:pPr algn="r">
            <a:buFont typeface="Arial" panose="020B0604020202020204" pitchFamily="34" charset="0"/>
            <a:buChar char="•"/>
          </a:pPr>
          <a:r>
            <a:rPr lang="en-IN" b="1" dirty="0"/>
            <a:t>2014:</a:t>
          </a:r>
          <a:r>
            <a:rPr lang="en-IN" dirty="0"/>
            <a:t> CSPM Joins the Party! 👮‍♂️🔒</a:t>
          </a:r>
        </a:p>
        <a:p>
          <a:pPr algn="r">
            <a:buFont typeface="Arial" panose="020B0604020202020204" pitchFamily="34" charset="0"/>
            <a:buChar char="•"/>
          </a:pPr>
          <a:r>
            <a:rPr lang="en-IN" dirty="0"/>
            <a:t>Cloud service providers (AWS, Azure, Google Cloud) are booming.</a:t>
          </a:r>
        </a:p>
        <a:p>
          <a:pPr algn="r">
            <a:buFont typeface="Arial" panose="020B0604020202020204" pitchFamily="34" charset="0"/>
            <a:buChar char="•"/>
          </a:pPr>
          <a:r>
            <a:rPr lang="en-IN" dirty="0"/>
            <a:t>Gartner defines "Cloud Security Posture Management" (CSPM) to help keep cloud infrastructure secure.</a:t>
          </a:r>
          <a:endParaRPr lang="en-GB" dirty="0"/>
        </a:p>
      </dgm:t>
    </dgm:pt>
    <dgm:pt modelId="{46F3D86F-0F12-5B4E-A547-567BFEDCFD8F}" type="parTrans" cxnId="{9FEFEA56-5A60-B046-893D-EDD0971DBE36}">
      <dgm:prSet/>
      <dgm:spPr/>
      <dgm:t>
        <a:bodyPr/>
        <a:lstStyle/>
        <a:p>
          <a:endParaRPr lang="en-GB"/>
        </a:p>
      </dgm:t>
    </dgm:pt>
    <dgm:pt modelId="{4D12B6B4-C47D-6842-AC07-E702A9B8F063}" type="sibTrans" cxnId="{9FEFEA56-5A60-B046-893D-EDD0971DBE36}">
      <dgm:prSet/>
      <dgm:spPr/>
      <dgm:t>
        <a:bodyPr/>
        <a:lstStyle/>
        <a:p>
          <a:endParaRPr lang="en-GB"/>
        </a:p>
      </dgm:t>
    </dgm:pt>
    <dgm:pt modelId="{D5B59F58-AAF8-1240-A3CA-13B78C82326D}">
      <dgm:prSet/>
      <dgm:spPr/>
      <dgm:t>
        <a:bodyPr/>
        <a:lstStyle/>
        <a:p>
          <a:pPr>
            <a:buFont typeface="Arial" panose="020B0604020202020204" pitchFamily="34" charset="0"/>
            <a:buNone/>
          </a:pPr>
          <a:r>
            <a:rPr lang="en-IN" b="1" dirty="0"/>
            <a:t>2018:</a:t>
          </a:r>
          <a:r>
            <a:rPr lang="en-IN" dirty="0"/>
            <a:t> CIEM Steps In! 🔑👤</a:t>
          </a:r>
        </a:p>
        <a:p>
          <a:pPr>
            <a:buFont typeface="Arial" panose="020B0604020202020204" pitchFamily="34" charset="0"/>
            <a:buChar char="•"/>
          </a:pPr>
          <a:r>
            <a:rPr lang="en-IN" dirty="0"/>
            <a:t>Cloud gets even more complex, leading to identity and access challenges.</a:t>
          </a:r>
        </a:p>
        <a:p>
          <a:pPr>
            <a:buFont typeface="Arial" panose="020B0604020202020204" pitchFamily="34" charset="0"/>
            <a:buChar char="•"/>
          </a:pPr>
          <a:r>
            <a:rPr lang="en-IN" dirty="0"/>
            <a:t>"Cloud Infrastructure Entitlements Management" (CIEM) emerges to manage who gets access to what.</a:t>
          </a:r>
          <a:endParaRPr lang="en-GB" dirty="0"/>
        </a:p>
      </dgm:t>
    </dgm:pt>
    <dgm:pt modelId="{68D92FFE-6AD5-D544-8578-1E2C350D58AF}" type="parTrans" cxnId="{CC8BCDFE-25E1-6E4A-B00E-EB52467481F3}">
      <dgm:prSet/>
      <dgm:spPr/>
      <dgm:t>
        <a:bodyPr/>
        <a:lstStyle/>
        <a:p>
          <a:endParaRPr lang="en-GB"/>
        </a:p>
      </dgm:t>
    </dgm:pt>
    <dgm:pt modelId="{680EFEE3-9019-024E-8445-031810D8E45D}" type="sibTrans" cxnId="{CC8BCDFE-25E1-6E4A-B00E-EB52467481F3}">
      <dgm:prSet/>
      <dgm:spPr/>
      <dgm:t>
        <a:bodyPr/>
        <a:lstStyle/>
        <a:p>
          <a:endParaRPr lang="en-GB"/>
        </a:p>
      </dgm:t>
    </dgm:pt>
    <dgm:pt modelId="{00F1625D-375A-3E49-B84F-B46621008995}">
      <dgm:prSet/>
      <dgm:spPr/>
      <dgm:t>
        <a:bodyPr/>
        <a:lstStyle/>
        <a:p>
          <a:pPr algn="r">
            <a:buFont typeface="Arial" panose="020B0604020202020204" pitchFamily="34" charset="0"/>
            <a:buChar char="•"/>
          </a:pPr>
          <a:r>
            <a:rPr lang="en-IN" b="1" dirty="0"/>
            <a:t>2020:</a:t>
          </a:r>
          <a:r>
            <a:rPr lang="en-IN" dirty="0"/>
            <a:t> CNAPP: The All-Star Team! 🦸‍♂️💥</a:t>
          </a:r>
        </a:p>
        <a:p>
          <a:pPr algn="r">
            <a:buFont typeface="Arial" panose="020B0604020202020204" pitchFamily="34" charset="0"/>
            <a:buChar char="•"/>
          </a:pPr>
          <a:r>
            <a:rPr lang="en-IN" dirty="0"/>
            <a:t>Cloud-native technologies (like Kubernetes) are all the rage.</a:t>
          </a:r>
        </a:p>
        <a:p>
          <a:pPr algn="r">
            <a:buFont typeface="Arial" panose="020B0604020202020204" pitchFamily="34" charset="0"/>
            <a:buChar char="•"/>
          </a:pPr>
          <a:r>
            <a:rPr lang="en-IN" dirty="0"/>
            <a:t>"Cloud Native Application Protection Platform" (CNAPP) combines the best of CSPM, CWPP, and more to provide comprehensive protection.</a:t>
          </a:r>
          <a:endParaRPr lang="en-GB" dirty="0"/>
        </a:p>
      </dgm:t>
    </dgm:pt>
    <dgm:pt modelId="{4D01FD81-D66F-094D-BEC4-D78D642042EC}" type="parTrans" cxnId="{0B5D9D79-A971-7A4B-A6CD-E6D08DFE4B1F}">
      <dgm:prSet/>
      <dgm:spPr/>
      <dgm:t>
        <a:bodyPr/>
        <a:lstStyle/>
        <a:p>
          <a:endParaRPr lang="en-GB"/>
        </a:p>
      </dgm:t>
    </dgm:pt>
    <dgm:pt modelId="{11770CE6-B3DE-4642-973F-EB99F7152034}" type="sibTrans" cxnId="{0B5D9D79-A971-7A4B-A6CD-E6D08DFE4B1F}">
      <dgm:prSet/>
      <dgm:spPr/>
      <dgm:t>
        <a:bodyPr/>
        <a:lstStyle/>
        <a:p>
          <a:endParaRPr lang="en-GB"/>
        </a:p>
      </dgm:t>
    </dgm:pt>
    <dgm:pt modelId="{F558CFB0-4DFD-8740-9C90-31EDD71327A5}" type="pres">
      <dgm:prSet presAssocID="{8C84D3CC-60CD-D54C-BC94-4C9B3425E12A}" presName="arrowDiagram" presStyleCnt="0">
        <dgm:presLayoutVars>
          <dgm:chMax val="5"/>
          <dgm:dir/>
          <dgm:resizeHandles val="exact"/>
        </dgm:presLayoutVars>
      </dgm:prSet>
      <dgm:spPr/>
    </dgm:pt>
    <dgm:pt modelId="{A9D4D99B-243F-D844-8A3D-EDFBA8F1113F}" type="pres">
      <dgm:prSet presAssocID="{8C84D3CC-60CD-D54C-BC94-4C9B3425E12A}" presName="arrow" presStyleLbl="bgShp" presStyleIdx="0" presStyleCnt="1"/>
      <dgm:spPr/>
    </dgm:pt>
    <dgm:pt modelId="{5D057DBB-95A5-4041-A3E6-D1FEF1FE9625}" type="pres">
      <dgm:prSet presAssocID="{8C84D3CC-60CD-D54C-BC94-4C9B3425E12A}" presName="arrowDiagram5" presStyleCnt="0"/>
      <dgm:spPr/>
    </dgm:pt>
    <dgm:pt modelId="{CE3DBD69-CB82-894A-9CCE-BA93B9B956E7}" type="pres">
      <dgm:prSet presAssocID="{69B3BAF6-285C-5B4C-9042-AF040062BA32}" presName="bullet5a" presStyleLbl="node1" presStyleIdx="0" presStyleCnt="5"/>
      <dgm:spPr/>
    </dgm:pt>
    <dgm:pt modelId="{29296FC8-C173-494C-ABB2-D429CFDD005E}" type="pres">
      <dgm:prSet presAssocID="{69B3BAF6-285C-5B4C-9042-AF040062BA32}" presName="textBox5a" presStyleLbl="revTx" presStyleIdx="0" presStyleCnt="5" custScaleX="315019" custScaleY="65436" custLinFactX="-19573" custLinFactNeighborX="-100000" custLinFactNeighborY="-5373">
        <dgm:presLayoutVars>
          <dgm:bulletEnabled val="1"/>
        </dgm:presLayoutVars>
      </dgm:prSet>
      <dgm:spPr/>
    </dgm:pt>
    <dgm:pt modelId="{43BEA2C3-BB80-D74E-B9F6-FDBCC20F3C5E}" type="pres">
      <dgm:prSet presAssocID="{AED635C5-9980-FC41-B84C-E7496A3288A5}" presName="bullet5b" presStyleLbl="node1" presStyleIdx="1" presStyleCnt="5"/>
      <dgm:spPr/>
    </dgm:pt>
    <dgm:pt modelId="{76A78D1B-1899-D34B-BBF7-105F8F4C0298}" type="pres">
      <dgm:prSet presAssocID="{AED635C5-9980-FC41-B84C-E7496A3288A5}" presName="textBox5b" presStyleLbl="revTx" presStyleIdx="1" presStyleCnt="5" custScaleX="378130" custScaleY="33980" custLinFactX="35766" custLinFactNeighborX="100000" custLinFactNeighborY="-23194">
        <dgm:presLayoutVars>
          <dgm:bulletEnabled val="1"/>
        </dgm:presLayoutVars>
      </dgm:prSet>
      <dgm:spPr/>
    </dgm:pt>
    <dgm:pt modelId="{753092F5-5BC7-5645-9EB3-EEBFA0962BED}" type="pres">
      <dgm:prSet presAssocID="{1653C0AE-7A5E-F842-A31C-8BA9F716769D}" presName="bullet5c" presStyleLbl="node1" presStyleIdx="2" presStyleCnt="5"/>
      <dgm:spPr/>
    </dgm:pt>
    <dgm:pt modelId="{F60EBB90-8196-404F-87CC-58949A2C8942}" type="pres">
      <dgm:prSet presAssocID="{1653C0AE-7A5E-F842-A31C-8BA9F716769D}" presName="textBox5c" presStyleLbl="revTx" presStyleIdx="2" presStyleCnt="5" custScaleX="286461" custScaleY="25294" custLinFactX="-94620" custLinFactNeighborX="-100000" custLinFactNeighborY="-73263">
        <dgm:presLayoutVars>
          <dgm:bulletEnabled val="1"/>
        </dgm:presLayoutVars>
      </dgm:prSet>
      <dgm:spPr/>
    </dgm:pt>
    <dgm:pt modelId="{C0A34D0A-1F4E-AE48-B18D-CC77CE8D4D6C}" type="pres">
      <dgm:prSet presAssocID="{D5B59F58-AAF8-1240-A3CA-13B78C82326D}" presName="bullet5d" presStyleLbl="node1" presStyleIdx="3" presStyleCnt="5"/>
      <dgm:spPr/>
    </dgm:pt>
    <dgm:pt modelId="{47524B08-59C0-F047-9C9F-243944D1AD80}" type="pres">
      <dgm:prSet presAssocID="{D5B59F58-AAF8-1240-A3CA-13B78C82326D}" presName="textBox5d" presStyleLbl="revTx" presStyleIdx="3" presStyleCnt="5" custScaleX="370417" custScaleY="23597" custLinFactNeighborX="91907" custLinFactNeighborY="-28628">
        <dgm:presLayoutVars>
          <dgm:bulletEnabled val="1"/>
        </dgm:presLayoutVars>
      </dgm:prSet>
      <dgm:spPr/>
    </dgm:pt>
    <dgm:pt modelId="{4A04BC21-9BC3-F14D-B2AE-6A3B82C0731F}" type="pres">
      <dgm:prSet presAssocID="{00F1625D-375A-3E49-B84F-B46621008995}" presName="bullet5e" presStyleLbl="node1" presStyleIdx="4" presStyleCnt="5"/>
      <dgm:spPr/>
    </dgm:pt>
    <dgm:pt modelId="{E00D8908-FF4F-C143-BE8C-4C8DAEE09022}" type="pres">
      <dgm:prSet presAssocID="{00F1625D-375A-3E49-B84F-B46621008995}" presName="textBox5e" presStyleLbl="revTx" presStyleIdx="4" presStyleCnt="5" custScaleX="405381" custScaleY="22108" custLinFactX="-100000" custLinFactNeighborX="-152544" custLinFactNeighborY="-70884">
        <dgm:presLayoutVars>
          <dgm:bulletEnabled val="1"/>
        </dgm:presLayoutVars>
      </dgm:prSet>
      <dgm:spPr/>
    </dgm:pt>
  </dgm:ptLst>
  <dgm:cxnLst>
    <dgm:cxn modelId="{B32ECF48-F695-634B-99AD-4813F70AC35A}" type="presOf" srcId="{00F1625D-375A-3E49-B84F-B46621008995}" destId="{E00D8908-FF4F-C143-BE8C-4C8DAEE09022}" srcOrd="0" destOrd="0" presId="urn:microsoft.com/office/officeart/2005/8/layout/arrow2"/>
    <dgm:cxn modelId="{C6599555-FF41-684E-A461-4B0A161F4892}" type="presOf" srcId="{69B3BAF6-285C-5B4C-9042-AF040062BA32}" destId="{29296FC8-C173-494C-ABB2-D429CFDD005E}" srcOrd="0" destOrd="0" presId="urn:microsoft.com/office/officeart/2005/8/layout/arrow2"/>
    <dgm:cxn modelId="{9FEFEA56-5A60-B046-893D-EDD0971DBE36}" srcId="{8C84D3CC-60CD-D54C-BC94-4C9B3425E12A}" destId="{1653C0AE-7A5E-F842-A31C-8BA9F716769D}" srcOrd="2" destOrd="0" parTransId="{46F3D86F-0F12-5B4E-A547-567BFEDCFD8F}" sibTransId="{4D12B6B4-C47D-6842-AC07-E702A9B8F063}"/>
    <dgm:cxn modelId="{0CB9755B-C80C-1C4B-9040-ABE50E199C80}" type="presOf" srcId="{1653C0AE-7A5E-F842-A31C-8BA9F716769D}" destId="{F60EBB90-8196-404F-87CC-58949A2C8942}" srcOrd="0" destOrd="0" presId="urn:microsoft.com/office/officeart/2005/8/layout/arrow2"/>
    <dgm:cxn modelId="{8AC0DC62-7113-FA4C-A1BE-A40CF8D7C34B}" type="presOf" srcId="{8C84D3CC-60CD-D54C-BC94-4C9B3425E12A}" destId="{F558CFB0-4DFD-8740-9C90-31EDD71327A5}" srcOrd="0" destOrd="0" presId="urn:microsoft.com/office/officeart/2005/8/layout/arrow2"/>
    <dgm:cxn modelId="{094BB56C-185D-8C45-ABD3-0AEC6EE25BB0}" srcId="{8C84D3CC-60CD-D54C-BC94-4C9B3425E12A}" destId="{AED635C5-9980-FC41-B84C-E7496A3288A5}" srcOrd="1" destOrd="0" parTransId="{9F362BB0-5761-1847-8A93-A5F0DB5A778F}" sibTransId="{77195316-7076-3140-B348-B8EA1FAA7C8C}"/>
    <dgm:cxn modelId="{0B5D9D79-A971-7A4B-A6CD-E6D08DFE4B1F}" srcId="{8C84D3CC-60CD-D54C-BC94-4C9B3425E12A}" destId="{00F1625D-375A-3E49-B84F-B46621008995}" srcOrd="4" destOrd="0" parTransId="{4D01FD81-D66F-094D-BEC4-D78D642042EC}" sibTransId="{11770CE6-B3DE-4642-973F-EB99F7152034}"/>
    <dgm:cxn modelId="{077EE391-7CC8-CB43-9B23-19640EA973F2}" type="presOf" srcId="{D5B59F58-AAF8-1240-A3CA-13B78C82326D}" destId="{47524B08-59C0-F047-9C9F-243944D1AD80}" srcOrd="0" destOrd="0" presId="urn:microsoft.com/office/officeart/2005/8/layout/arrow2"/>
    <dgm:cxn modelId="{2DBF0B93-FE63-5141-B213-D7E6A340A5E4}" type="presOf" srcId="{AED635C5-9980-FC41-B84C-E7496A3288A5}" destId="{76A78D1B-1899-D34B-BBF7-105F8F4C0298}" srcOrd="0" destOrd="0" presId="urn:microsoft.com/office/officeart/2005/8/layout/arrow2"/>
    <dgm:cxn modelId="{406353D2-05B8-3E4A-BB7E-701A8579669A}" srcId="{8C84D3CC-60CD-D54C-BC94-4C9B3425E12A}" destId="{69B3BAF6-285C-5B4C-9042-AF040062BA32}" srcOrd="0" destOrd="0" parTransId="{C31179FF-32EC-2C48-A408-1B12CD8DE92F}" sibTransId="{28711A21-09A7-CA49-B577-169E7F9E5471}"/>
    <dgm:cxn modelId="{CC8BCDFE-25E1-6E4A-B00E-EB52467481F3}" srcId="{8C84D3CC-60CD-D54C-BC94-4C9B3425E12A}" destId="{D5B59F58-AAF8-1240-A3CA-13B78C82326D}" srcOrd="3" destOrd="0" parTransId="{68D92FFE-6AD5-D544-8578-1E2C350D58AF}" sibTransId="{680EFEE3-9019-024E-8445-031810D8E45D}"/>
    <dgm:cxn modelId="{5A73A9F8-1ADE-DC49-B9AD-2C932F642111}" type="presParOf" srcId="{F558CFB0-4DFD-8740-9C90-31EDD71327A5}" destId="{A9D4D99B-243F-D844-8A3D-EDFBA8F1113F}" srcOrd="0" destOrd="0" presId="urn:microsoft.com/office/officeart/2005/8/layout/arrow2"/>
    <dgm:cxn modelId="{74B0B10D-55F1-AB4E-A54D-4FE97B0B503F}" type="presParOf" srcId="{F558CFB0-4DFD-8740-9C90-31EDD71327A5}" destId="{5D057DBB-95A5-4041-A3E6-D1FEF1FE9625}" srcOrd="1" destOrd="0" presId="urn:microsoft.com/office/officeart/2005/8/layout/arrow2"/>
    <dgm:cxn modelId="{AB208A79-5F7D-D24F-A2B2-E91DAE2F155C}" type="presParOf" srcId="{5D057DBB-95A5-4041-A3E6-D1FEF1FE9625}" destId="{CE3DBD69-CB82-894A-9CCE-BA93B9B956E7}" srcOrd="0" destOrd="0" presId="urn:microsoft.com/office/officeart/2005/8/layout/arrow2"/>
    <dgm:cxn modelId="{4B4675AC-87B5-0645-95C7-9FF1A897760A}" type="presParOf" srcId="{5D057DBB-95A5-4041-A3E6-D1FEF1FE9625}" destId="{29296FC8-C173-494C-ABB2-D429CFDD005E}" srcOrd="1" destOrd="0" presId="urn:microsoft.com/office/officeart/2005/8/layout/arrow2"/>
    <dgm:cxn modelId="{71E477B4-7106-C54D-9C98-1CD581335B12}" type="presParOf" srcId="{5D057DBB-95A5-4041-A3E6-D1FEF1FE9625}" destId="{43BEA2C3-BB80-D74E-B9F6-FDBCC20F3C5E}" srcOrd="2" destOrd="0" presId="urn:microsoft.com/office/officeart/2005/8/layout/arrow2"/>
    <dgm:cxn modelId="{D1176CAE-877F-6F4F-9D4E-18C3F38A5787}" type="presParOf" srcId="{5D057DBB-95A5-4041-A3E6-D1FEF1FE9625}" destId="{76A78D1B-1899-D34B-BBF7-105F8F4C0298}" srcOrd="3" destOrd="0" presId="urn:microsoft.com/office/officeart/2005/8/layout/arrow2"/>
    <dgm:cxn modelId="{2E5B8367-5BEF-3C42-B9EA-5ADE4282C891}" type="presParOf" srcId="{5D057DBB-95A5-4041-A3E6-D1FEF1FE9625}" destId="{753092F5-5BC7-5645-9EB3-EEBFA0962BED}" srcOrd="4" destOrd="0" presId="urn:microsoft.com/office/officeart/2005/8/layout/arrow2"/>
    <dgm:cxn modelId="{85121124-6AB9-E940-8A49-12268AAA694A}" type="presParOf" srcId="{5D057DBB-95A5-4041-A3E6-D1FEF1FE9625}" destId="{F60EBB90-8196-404F-87CC-58949A2C8942}" srcOrd="5" destOrd="0" presId="urn:microsoft.com/office/officeart/2005/8/layout/arrow2"/>
    <dgm:cxn modelId="{C4E6AB55-6E10-A640-A5BF-64771D2099C0}" type="presParOf" srcId="{5D057DBB-95A5-4041-A3E6-D1FEF1FE9625}" destId="{C0A34D0A-1F4E-AE48-B18D-CC77CE8D4D6C}" srcOrd="6" destOrd="0" presId="urn:microsoft.com/office/officeart/2005/8/layout/arrow2"/>
    <dgm:cxn modelId="{BF262065-C0D3-A34E-9CCA-28479176C0F9}" type="presParOf" srcId="{5D057DBB-95A5-4041-A3E6-D1FEF1FE9625}" destId="{47524B08-59C0-F047-9C9F-243944D1AD80}" srcOrd="7" destOrd="0" presId="urn:microsoft.com/office/officeart/2005/8/layout/arrow2"/>
    <dgm:cxn modelId="{DD7EC731-D9B7-274B-8EA2-6069A93E8CDD}" type="presParOf" srcId="{5D057DBB-95A5-4041-A3E6-D1FEF1FE9625}" destId="{4A04BC21-9BC3-F14D-B2AE-6A3B82C0731F}" srcOrd="8" destOrd="0" presId="urn:microsoft.com/office/officeart/2005/8/layout/arrow2"/>
    <dgm:cxn modelId="{016EBF2E-B1DF-0F4C-ACCB-CE214A39054B}" type="presParOf" srcId="{5D057DBB-95A5-4041-A3E6-D1FEF1FE9625}" destId="{E00D8908-FF4F-C143-BE8C-4C8DAEE09022}"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4D99B-243F-D844-8A3D-EDFBA8F1113F}">
      <dsp:nvSpPr>
        <dsp:cNvPr id="0" name=""/>
        <dsp:cNvSpPr/>
      </dsp:nvSpPr>
      <dsp:spPr>
        <a:xfrm>
          <a:off x="424179" y="0"/>
          <a:ext cx="8900160" cy="55626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3DBD69-CB82-894A-9CCE-BA93B9B956E7}">
      <dsp:nvSpPr>
        <dsp:cNvPr id="0" name=""/>
        <dsp:cNvSpPr/>
      </dsp:nvSpPr>
      <dsp:spPr>
        <a:xfrm>
          <a:off x="1300844" y="4136349"/>
          <a:ext cx="204703" cy="20470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296FC8-C173-494C-ABB2-D429CFDD005E}">
      <dsp:nvSpPr>
        <dsp:cNvPr id="0" name=""/>
        <dsp:cNvSpPr/>
      </dsp:nvSpPr>
      <dsp:spPr>
        <a:xfrm>
          <a:off x="0" y="4396364"/>
          <a:ext cx="3672872" cy="8663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468"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Late 2000s:</a:t>
          </a:r>
          <a:r>
            <a:rPr lang="en-IN" sz="1000" kern="1200" dirty="0"/>
            <a:t> The Cloud Takes Flight! ☁️🚀</a:t>
          </a:r>
        </a:p>
        <a:p>
          <a:pPr marL="0" lvl="0" indent="0" algn="l" defTabSz="444500">
            <a:lnSpc>
              <a:spcPct val="90000"/>
            </a:lnSpc>
            <a:spcBef>
              <a:spcPct val="0"/>
            </a:spcBef>
            <a:spcAft>
              <a:spcPct val="35000"/>
            </a:spcAft>
            <a:buFont typeface="Arial" panose="020B0604020202020204" pitchFamily="34" charset="0"/>
            <a:buNone/>
          </a:pPr>
          <a:r>
            <a:rPr lang="en-IN" sz="1000" kern="1200" dirty="0"/>
            <a:t>Companies start moving to the cloud, leaving behind their old server rooms.</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security becomes a top priority.</a:t>
          </a:r>
          <a:endParaRPr lang="en-GB" sz="1000" kern="1200" dirty="0"/>
        </a:p>
      </dsp:txBody>
      <dsp:txXfrm>
        <a:off x="0" y="4396364"/>
        <a:ext cx="3672872" cy="866306"/>
      </dsp:txXfrm>
    </dsp:sp>
    <dsp:sp modelId="{43BEA2C3-BB80-D74E-B9F6-FDBCC20F3C5E}">
      <dsp:nvSpPr>
        <dsp:cNvPr id="0" name=""/>
        <dsp:cNvSpPr/>
      </dsp:nvSpPr>
      <dsp:spPr>
        <a:xfrm>
          <a:off x="2408914" y="3071667"/>
          <a:ext cx="320405" cy="32040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A78D1B-1899-D34B-BBF7-105F8F4C0298}">
      <dsp:nvSpPr>
        <dsp:cNvPr id="0" name=""/>
        <dsp:cNvSpPr/>
      </dsp:nvSpPr>
      <dsp:spPr>
        <a:xfrm>
          <a:off x="2520377" y="3460654"/>
          <a:ext cx="5586593" cy="791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776"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2010:</a:t>
          </a:r>
          <a:r>
            <a:rPr lang="en-IN" sz="1000" kern="1200" dirty="0"/>
            <a:t> CWPP Arrives! 🛡️💻</a:t>
          </a:r>
        </a:p>
        <a:p>
          <a:pPr marL="0" lvl="0" indent="0" algn="l" defTabSz="444500">
            <a:lnSpc>
              <a:spcPct val="90000"/>
            </a:lnSpc>
            <a:spcBef>
              <a:spcPct val="0"/>
            </a:spcBef>
            <a:spcAft>
              <a:spcPct val="35000"/>
            </a:spcAft>
            <a:buFont typeface="Arial" panose="020B0604020202020204" pitchFamily="34" charset="0"/>
            <a:buNone/>
          </a:pPr>
          <a:r>
            <a:rPr lang="en-IN" sz="1000" kern="1200" dirty="0"/>
            <a:t>Gartner coins the term "Cloud Workload Protection Platform" (CWPP).</a:t>
          </a:r>
        </a:p>
        <a:p>
          <a:pPr marL="0" lvl="0" indent="0" algn="l" defTabSz="444500">
            <a:lnSpc>
              <a:spcPct val="90000"/>
            </a:lnSpc>
            <a:spcBef>
              <a:spcPct val="0"/>
            </a:spcBef>
            <a:spcAft>
              <a:spcPct val="35000"/>
            </a:spcAft>
            <a:buFont typeface="Arial" panose="020B0604020202020204" pitchFamily="34" charset="0"/>
            <a:buNone/>
          </a:pPr>
          <a:r>
            <a:rPr lang="en-IN" sz="1000" kern="1200" dirty="0"/>
            <a:t>CWPPs help protect virtual machines and containers (the building blocks of cloud apps).</a:t>
          </a:r>
          <a:endParaRPr lang="en-GB" sz="1000" kern="1200" dirty="0"/>
        </a:p>
      </dsp:txBody>
      <dsp:txXfrm>
        <a:off x="2520377" y="3460654"/>
        <a:ext cx="5586593" cy="791981"/>
      </dsp:txXfrm>
    </dsp:sp>
    <dsp:sp modelId="{753092F5-5BC7-5645-9EB3-EEBFA0962BED}">
      <dsp:nvSpPr>
        <dsp:cNvPr id="0" name=""/>
        <dsp:cNvSpPr/>
      </dsp:nvSpPr>
      <dsp:spPr>
        <a:xfrm>
          <a:off x="3832940" y="2222814"/>
          <a:ext cx="427207" cy="42720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0EBB90-8196-404F-87CC-58949A2C8942}">
      <dsp:nvSpPr>
        <dsp:cNvPr id="0" name=""/>
        <dsp:cNvSpPr/>
      </dsp:nvSpPr>
      <dsp:spPr>
        <a:xfrm>
          <a:off x="0" y="1313807"/>
          <a:ext cx="4920629" cy="79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6368" tIns="0" rIns="0" bIns="0" numCol="1" spcCol="1270" anchor="t" anchorCtr="0">
          <a:noAutofit/>
        </a:bodyPr>
        <a:lstStyle/>
        <a:p>
          <a:pPr marL="0" lvl="0" indent="0" algn="r" defTabSz="444500">
            <a:lnSpc>
              <a:spcPct val="90000"/>
            </a:lnSpc>
            <a:spcBef>
              <a:spcPct val="0"/>
            </a:spcBef>
            <a:spcAft>
              <a:spcPct val="35000"/>
            </a:spcAft>
            <a:buFont typeface="Arial" panose="020B0604020202020204" pitchFamily="34" charset="0"/>
            <a:buNone/>
          </a:pPr>
          <a:r>
            <a:rPr lang="en-IN" sz="1000" b="1" kern="1200" dirty="0"/>
            <a:t>2014:</a:t>
          </a:r>
          <a:r>
            <a:rPr lang="en-IN" sz="1000" kern="1200" dirty="0"/>
            <a:t> CSPM Joins the Party! 👮‍♂️🔒</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 service providers (AWS, Azure, Google Cloud) are booming.</a:t>
          </a:r>
        </a:p>
        <a:p>
          <a:pPr marL="0" lvl="0" indent="0" algn="r" defTabSz="444500">
            <a:lnSpc>
              <a:spcPct val="90000"/>
            </a:lnSpc>
            <a:spcBef>
              <a:spcPct val="0"/>
            </a:spcBef>
            <a:spcAft>
              <a:spcPct val="35000"/>
            </a:spcAft>
            <a:buFont typeface="Arial" panose="020B0604020202020204" pitchFamily="34" charset="0"/>
            <a:buNone/>
          </a:pPr>
          <a:r>
            <a:rPr lang="en-IN" sz="1000" kern="1200" dirty="0"/>
            <a:t>Gartner defines "Cloud Security Posture Management" (CSPM) to help keep cloud infrastructure secure.</a:t>
          </a:r>
          <a:endParaRPr lang="en-GB" sz="1000" kern="1200" dirty="0"/>
        </a:p>
      </dsp:txBody>
      <dsp:txXfrm>
        <a:off x="0" y="1313807"/>
        <a:ext cx="4920629" cy="790736"/>
      </dsp:txXfrm>
    </dsp:sp>
    <dsp:sp modelId="{C0A34D0A-1F4E-AE48-B18D-CC77CE8D4D6C}">
      <dsp:nvSpPr>
        <dsp:cNvPr id="0" name=""/>
        <dsp:cNvSpPr/>
      </dsp:nvSpPr>
      <dsp:spPr>
        <a:xfrm>
          <a:off x="5488370" y="1559753"/>
          <a:ext cx="551809" cy="55180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524B08-59C0-F047-9C9F-243944D1AD80}">
      <dsp:nvSpPr>
        <dsp:cNvPr id="0" name=""/>
        <dsp:cNvSpPr/>
      </dsp:nvSpPr>
      <dsp:spPr>
        <a:xfrm>
          <a:off x="4993494" y="2192456"/>
          <a:ext cx="6593541" cy="879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393" tIns="0" rIns="0" bIns="0" numCol="1" spcCol="1270" anchor="t" anchorCtr="0">
          <a:noAutofit/>
        </a:bodyPr>
        <a:lstStyle/>
        <a:p>
          <a:pPr marL="0" lvl="0" indent="0" algn="l" defTabSz="444500">
            <a:lnSpc>
              <a:spcPct val="90000"/>
            </a:lnSpc>
            <a:spcBef>
              <a:spcPct val="0"/>
            </a:spcBef>
            <a:spcAft>
              <a:spcPct val="35000"/>
            </a:spcAft>
            <a:buFont typeface="Arial" panose="020B0604020202020204" pitchFamily="34" charset="0"/>
            <a:buNone/>
          </a:pPr>
          <a:r>
            <a:rPr lang="en-IN" sz="1000" b="1" kern="1200" dirty="0"/>
            <a:t>2018:</a:t>
          </a:r>
          <a:r>
            <a:rPr lang="en-IN" sz="1000" kern="1200" dirty="0"/>
            <a:t> CIEM Steps In! 🔑👤</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gets even more complex, leading to identity and access challenges.</a:t>
          </a:r>
        </a:p>
        <a:p>
          <a:pPr marL="0" lvl="0" indent="0" algn="l" defTabSz="444500">
            <a:lnSpc>
              <a:spcPct val="90000"/>
            </a:lnSpc>
            <a:spcBef>
              <a:spcPct val="0"/>
            </a:spcBef>
            <a:spcAft>
              <a:spcPct val="35000"/>
            </a:spcAft>
            <a:buFont typeface="Arial" panose="020B0604020202020204" pitchFamily="34" charset="0"/>
            <a:buNone/>
          </a:pPr>
          <a:r>
            <a:rPr lang="en-IN" sz="1000" kern="1200" dirty="0"/>
            <a:t>"Cloud Infrastructure Entitlements Management" (CIEM) emerges to manage who gets access to what.</a:t>
          </a:r>
          <a:endParaRPr lang="en-GB" sz="1000" kern="1200" dirty="0"/>
        </a:p>
      </dsp:txBody>
      <dsp:txXfrm>
        <a:off x="4993494" y="2192456"/>
        <a:ext cx="6593541" cy="879446"/>
      </dsp:txXfrm>
    </dsp:sp>
    <dsp:sp modelId="{4A04BC21-9BC3-F14D-B2AE-6A3B82C0731F}">
      <dsp:nvSpPr>
        <dsp:cNvPr id="0" name=""/>
        <dsp:cNvSpPr/>
      </dsp:nvSpPr>
      <dsp:spPr>
        <a:xfrm>
          <a:off x="7192750" y="1116970"/>
          <a:ext cx="703112" cy="70311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0D8908-FF4F-C143-BE8C-4C8DAEE09022}">
      <dsp:nvSpPr>
        <dsp:cNvPr id="0" name=""/>
        <dsp:cNvSpPr/>
      </dsp:nvSpPr>
      <dsp:spPr>
        <a:xfrm>
          <a:off x="331003" y="160961"/>
          <a:ext cx="7215911" cy="905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2565" tIns="0" rIns="0" bIns="0" numCol="1" spcCol="1270" anchor="t" anchorCtr="0">
          <a:noAutofit/>
        </a:bodyPr>
        <a:lstStyle/>
        <a:p>
          <a:pPr marL="0" lvl="0" indent="0" algn="r" defTabSz="444500">
            <a:lnSpc>
              <a:spcPct val="90000"/>
            </a:lnSpc>
            <a:spcBef>
              <a:spcPct val="0"/>
            </a:spcBef>
            <a:spcAft>
              <a:spcPct val="35000"/>
            </a:spcAft>
            <a:buFont typeface="Arial" panose="020B0604020202020204" pitchFamily="34" charset="0"/>
            <a:buNone/>
          </a:pPr>
          <a:r>
            <a:rPr lang="en-IN" sz="1000" b="1" kern="1200" dirty="0"/>
            <a:t>2020:</a:t>
          </a:r>
          <a:r>
            <a:rPr lang="en-IN" sz="1000" kern="1200" dirty="0"/>
            <a:t> CNAPP: The All-Star Team! 🦸‍♂️💥</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Cloud-native technologies (like Kubernetes) are all the rage.</a:t>
          </a:r>
        </a:p>
        <a:p>
          <a:pPr marL="0" lvl="0" indent="0" algn="r" defTabSz="444500">
            <a:lnSpc>
              <a:spcPct val="90000"/>
            </a:lnSpc>
            <a:spcBef>
              <a:spcPct val="0"/>
            </a:spcBef>
            <a:spcAft>
              <a:spcPct val="35000"/>
            </a:spcAft>
            <a:buFont typeface="Arial" panose="020B0604020202020204" pitchFamily="34" charset="0"/>
            <a:buNone/>
          </a:pPr>
          <a:r>
            <a:rPr lang="en-IN" sz="1000" kern="1200" dirty="0"/>
            <a:t>"Cloud Native Application Protection Platform" (CNAPP) combines the best of CSPM, CWPP, and more to provide comprehensive protection.</a:t>
          </a:r>
          <a:endParaRPr lang="en-GB" sz="1000" kern="1200" dirty="0"/>
        </a:p>
      </dsp:txBody>
      <dsp:txXfrm>
        <a:off x="331003" y="160961"/>
        <a:ext cx="7215911" cy="905117"/>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E526C-1F66-A343-BA82-5CB8405C81AD}" type="datetimeFigureOut">
              <a:rPr lang="en-US" smtClean="0"/>
              <a:t>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8921A-9167-1B43-96F5-5A94B9FF053E}" type="slidenum">
              <a:rPr lang="en-US" smtClean="0"/>
              <a:t>‹#›</a:t>
            </a:fld>
            <a:endParaRPr lang="en-US"/>
          </a:p>
        </p:txBody>
      </p:sp>
    </p:spTree>
    <p:extLst>
      <p:ext uri="{BB962C8B-B14F-4D97-AF65-F5344CB8AC3E}">
        <p14:creationId xmlns:p14="http://schemas.microsoft.com/office/powerpoint/2010/main" val="191811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3</a:t>
            </a:fld>
            <a:endParaRPr lang="en-US"/>
          </a:p>
        </p:txBody>
      </p:sp>
    </p:spTree>
    <p:extLst>
      <p:ext uri="{BB962C8B-B14F-4D97-AF65-F5344CB8AC3E}">
        <p14:creationId xmlns:p14="http://schemas.microsoft.com/office/powerpoint/2010/main" val="253094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14</a:t>
            </a:fld>
            <a:endParaRPr lang="en-US"/>
          </a:p>
        </p:txBody>
      </p:sp>
    </p:spTree>
    <p:extLst>
      <p:ext uri="{BB962C8B-B14F-4D97-AF65-F5344CB8AC3E}">
        <p14:creationId xmlns:p14="http://schemas.microsoft.com/office/powerpoint/2010/main" val="171773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15</a:t>
            </a:fld>
            <a:endParaRPr lang="en-US"/>
          </a:p>
        </p:txBody>
      </p:sp>
    </p:spTree>
    <p:extLst>
      <p:ext uri="{BB962C8B-B14F-4D97-AF65-F5344CB8AC3E}">
        <p14:creationId xmlns:p14="http://schemas.microsoft.com/office/powerpoint/2010/main" val="288997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16</a:t>
            </a:fld>
            <a:endParaRPr lang="en-US"/>
          </a:p>
        </p:txBody>
      </p:sp>
    </p:spTree>
    <p:extLst>
      <p:ext uri="{BB962C8B-B14F-4D97-AF65-F5344CB8AC3E}">
        <p14:creationId xmlns:p14="http://schemas.microsoft.com/office/powerpoint/2010/main" val="47386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17</a:t>
            </a:fld>
            <a:endParaRPr lang="en-US"/>
          </a:p>
        </p:txBody>
      </p:sp>
    </p:spTree>
    <p:extLst>
      <p:ext uri="{BB962C8B-B14F-4D97-AF65-F5344CB8AC3E}">
        <p14:creationId xmlns:p14="http://schemas.microsoft.com/office/powerpoint/2010/main" val="4223382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18</a:t>
            </a:fld>
            <a:endParaRPr lang="en-US"/>
          </a:p>
        </p:txBody>
      </p:sp>
    </p:spTree>
    <p:extLst>
      <p:ext uri="{BB962C8B-B14F-4D97-AF65-F5344CB8AC3E}">
        <p14:creationId xmlns:p14="http://schemas.microsoft.com/office/powerpoint/2010/main" val="2969505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19</a:t>
            </a:fld>
            <a:endParaRPr lang="en-US"/>
          </a:p>
        </p:txBody>
      </p:sp>
    </p:spTree>
    <p:extLst>
      <p:ext uri="{BB962C8B-B14F-4D97-AF65-F5344CB8AC3E}">
        <p14:creationId xmlns:p14="http://schemas.microsoft.com/office/powerpoint/2010/main" val="575883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20</a:t>
            </a:fld>
            <a:endParaRPr lang="en-US"/>
          </a:p>
        </p:txBody>
      </p:sp>
    </p:spTree>
    <p:extLst>
      <p:ext uri="{BB962C8B-B14F-4D97-AF65-F5344CB8AC3E}">
        <p14:creationId xmlns:p14="http://schemas.microsoft.com/office/powerpoint/2010/main" val="1900967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21</a:t>
            </a:fld>
            <a:endParaRPr lang="en-US"/>
          </a:p>
        </p:txBody>
      </p:sp>
    </p:spTree>
    <p:extLst>
      <p:ext uri="{BB962C8B-B14F-4D97-AF65-F5344CB8AC3E}">
        <p14:creationId xmlns:p14="http://schemas.microsoft.com/office/powerpoint/2010/main" val="39609090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22</a:t>
            </a:fld>
            <a:endParaRPr lang="en-US"/>
          </a:p>
        </p:txBody>
      </p:sp>
    </p:spTree>
    <p:extLst>
      <p:ext uri="{BB962C8B-B14F-4D97-AF65-F5344CB8AC3E}">
        <p14:creationId xmlns:p14="http://schemas.microsoft.com/office/powerpoint/2010/main" val="237435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28</a:t>
            </a:fld>
            <a:endParaRPr lang="en-US"/>
          </a:p>
        </p:txBody>
      </p:sp>
    </p:spTree>
    <p:extLst>
      <p:ext uri="{BB962C8B-B14F-4D97-AF65-F5344CB8AC3E}">
        <p14:creationId xmlns:p14="http://schemas.microsoft.com/office/powerpoint/2010/main" val="22662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277008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7</a:t>
            </a:fld>
            <a:endParaRPr lang="en-US"/>
          </a:p>
        </p:txBody>
      </p:sp>
    </p:spTree>
    <p:extLst>
      <p:ext uri="{BB962C8B-B14F-4D97-AF65-F5344CB8AC3E}">
        <p14:creationId xmlns:p14="http://schemas.microsoft.com/office/powerpoint/2010/main" val="4280639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8</a:t>
            </a:fld>
            <a:endParaRPr lang="en-US"/>
          </a:p>
        </p:txBody>
      </p:sp>
    </p:spTree>
    <p:extLst>
      <p:ext uri="{BB962C8B-B14F-4D97-AF65-F5344CB8AC3E}">
        <p14:creationId xmlns:p14="http://schemas.microsoft.com/office/powerpoint/2010/main" val="64766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9</a:t>
            </a:fld>
            <a:endParaRPr lang="en-US"/>
          </a:p>
        </p:txBody>
      </p:sp>
    </p:spTree>
    <p:extLst>
      <p:ext uri="{BB962C8B-B14F-4D97-AF65-F5344CB8AC3E}">
        <p14:creationId xmlns:p14="http://schemas.microsoft.com/office/powerpoint/2010/main" val="336587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10</a:t>
            </a:fld>
            <a:endParaRPr lang="en-US"/>
          </a:p>
        </p:txBody>
      </p:sp>
    </p:spTree>
    <p:extLst>
      <p:ext uri="{BB962C8B-B14F-4D97-AF65-F5344CB8AC3E}">
        <p14:creationId xmlns:p14="http://schemas.microsoft.com/office/powerpoint/2010/main" val="3725000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11</a:t>
            </a:fld>
            <a:endParaRPr lang="en-US"/>
          </a:p>
        </p:txBody>
      </p:sp>
    </p:spTree>
    <p:extLst>
      <p:ext uri="{BB962C8B-B14F-4D97-AF65-F5344CB8AC3E}">
        <p14:creationId xmlns:p14="http://schemas.microsoft.com/office/powerpoint/2010/main" val="317034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12</a:t>
            </a:fld>
            <a:endParaRPr lang="en-US"/>
          </a:p>
        </p:txBody>
      </p:sp>
    </p:spTree>
    <p:extLst>
      <p:ext uri="{BB962C8B-B14F-4D97-AF65-F5344CB8AC3E}">
        <p14:creationId xmlns:p14="http://schemas.microsoft.com/office/powerpoint/2010/main" val="3815662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13</a:t>
            </a:fld>
            <a:endParaRPr lang="en-US"/>
          </a:p>
        </p:txBody>
      </p:sp>
    </p:spTree>
    <p:extLst>
      <p:ext uri="{BB962C8B-B14F-4D97-AF65-F5344CB8AC3E}">
        <p14:creationId xmlns:p14="http://schemas.microsoft.com/office/powerpoint/2010/main" val="97431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ED84-4A42-64DE-D25E-6FDD6C064E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3F4527D-5E21-9929-A6A8-4420028F7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89C6D01-C143-A91D-EAEB-A41EAB83986A}"/>
              </a:ext>
            </a:extLst>
          </p:cNvPr>
          <p:cNvSpPr>
            <a:spLocks noGrp="1"/>
          </p:cNvSpPr>
          <p:nvPr>
            <p:ph type="dt" sz="half" idx="10"/>
          </p:nvPr>
        </p:nvSpPr>
        <p:spPr/>
        <p:txBody>
          <a:bodyPr/>
          <a:lstStyle/>
          <a:p>
            <a:fld id="{EB96466D-07AF-CA41-9389-6F1EDF81BB8F}" type="datetimeFigureOut">
              <a:rPr lang="en-US" smtClean="0"/>
              <a:t>2/1/25</a:t>
            </a:fld>
            <a:endParaRPr lang="en-US"/>
          </a:p>
        </p:txBody>
      </p:sp>
      <p:sp>
        <p:nvSpPr>
          <p:cNvPr id="5" name="Footer Placeholder 4">
            <a:extLst>
              <a:ext uri="{FF2B5EF4-FFF2-40B4-BE49-F238E27FC236}">
                <a16:creationId xmlns:a16="http://schemas.microsoft.com/office/drawing/2014/main" id="{F8D4CC0F-F0EC-4CDF-0AA0-2144FAAAA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E50B9-4097-D59C-4A95-C2E9FB69845A}"/>
              </a:ext>
            </a:extLst>
          </p:cNvPr>
          <p:cNvSpPr>
            <a:spLocks noGrp="1"/>
          </p:cNvSpPr>
          <p:nvPr>
            <p:ph type="sldNum" sz="quarter" idx="12"/>
          </p:nvPr>
        </p:nvSpPr>
        <p:spPr/>
        <p:txBody>
          <a:bodyPr/>
          <a:lstStyle/>
          <a:p>
            <a:fld id="{595FACCC-CD9D-D443-8FB4-7D3E76C3625C}" type="slidenum">
              <a:rPr lang="en-US" smtClean="0"/>
              <a:t>‹#›</a:t>
            </a:fld>
            <a:endParaRPr lang="en-US"/>
          </a:p>
        </p:txBody>
      </p:sp>
    </p:spTree>
    <p:extLst>
      <p:ext uri="{BB962C8B-B14F-4D97-AF65-F5344CB8AC3E}">
        <p14:creationId xmlns:p14="http://schemas.microsoft.com/office/powerpoint/2010/main" val="186849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D922BE12-9582-5E36-9A46-E6B1A71374AD}"/>
              </a:ext>
            </a:extLst>
          </p:cNvPr>
          <p:cNvGrpSpPr>
            <a:grpSpLocks/>
          </p:cNvGrpSpPr>
          <p:nvPr userDrawn="1"/>
        </p:nvGrpSpPr>
        <p:grpSpPr bwMode="auto">
          <a:xfrm>
            <a:off x="0" y="1295400"/>
            <a:ext cx="9347200" cy="46038"/>
            <a:chOff x="1905000" y="6553200"/>
            <a:chExt cx="7010400" cy="45719"/>
          </a:xfrm>
        </p:grpSpPr>
        <p:sp>
          <p:nvSpPr>
            <p:cNvPr id="5" name="Rectangle 4">
              <a:extLst>
                <a:ext uri="{FF2B5EF4-FFF2-40B4-BE49-F238E27FC236}">
                  <a16:creationId xmlns:a16="http://schemas.microsoft.com/office/drawing/2014/main" id="{1AE3572E-FE64-41B7-3339-60BF32D81F3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86B9EE53-4488-BC98-9F5D-7AD70D718A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21AABAAD-1718-5D4C-8A6D-44BCFBFE665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13">
            <a:extLst>
              <a:ext uri="{FF2B5EF4-FFF2-40B4-BE49-F238E27FC236}">
                <a16:creationId xmlns:a16="http://schemas.microsoft.com/office/drawing/2014/main" id="{FAF22554-4316-51B4-B78C-7231D9658C26}"/>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1C832A28-6E69-AE65-A696-EDD695DEC90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FBC91FD1-B387-5702-11A6-E6065DE81D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D214263A-11FE-E266-797C-E722093E272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3" name="Picture 14" descr="Picture 7.png">
            <a:extLst>
              <a:ext uri="{FF2B5EF4-FFF2-40B4-BE49-F238E27FC236}">
                <a16:creationId xmlns:a16="http://schemas.microsoft.com/office/drawing/2014/main" id="{29FF1D89-B1E6-4696-0D15-C0B6793134A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1236296-772C-0C4E-3E8A-4BD67A548EF8}"/>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339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16C2C08E-F8BC-8441-972A-99C6A6CC83AE}"/>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949C1C83-CE3B-EAEB-8729-E5745E7DB7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4304A50B-CE9B-6751-3440-7CDA65CFBB9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A3822F8-5159-60E7-038E-FFF65D41AA8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0" name="Group 10">
            <a:extLst>
              <a:ext uri="{FF2B5EF4-FFF2-40B4-BE49-F238E27FC236}">
                <a16:creationId xmlns:a16="http://schemas.microsoft.com/office/drawing/2014/main" id="{1B3F91F1-60D1-946F-3F83-B0F44DE272A0}"/>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31846AA8-11C2-0910-554F-4AC1637DF5F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04821928-913E-ED36-48A0-C8D3E871CB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5A1176E7-50AF-2B0F-3DB6-AFBA7219FEE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4" name="Picture 14" descr="Picture 7.png">
            <a:extLst>
              <a:ext uri="{FF2B5EF4-FFF2-40B4-BE49-F238E27FC236}">
                <a16:creationId xmlns:a16="http://schemas.microsoft.com/office/drawing/2014/main" id="{7AAEE034-EDDD-3765-4A0C-B4E15E4C1BD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D9A58DD-D40C-695C-1AC0-391ABA12595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538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D018482-9950-2A51-1719-0F2FD5B9BEC6}"/>
              </a:ext>
            </a:extLst>
          </p:cNvPr>
          <p:cNvGrpSpPr>
            <a:grpSpLocks/>
          </p:cNvGrpSpPr>
          <p:nvPr userDrawn="1"/>
        </p:nvGrpSpPr>
        <p:grpSpPr bwMode="auto">
          <a:xfrm>
            <a:off x="0" y="1295400"/>
            <a:ext cx="9347200" cy="46038"/>
            <a:chOff x="1905000" y="6553200"/>
            <a:chExt cx="7010400" cy="45719"/>
          </a:xfrm>
        </p:grpSpPr>
        <p:sp>
          <p:nvSpPr>
            <p:cNvPr id="4" name="Rectangle 3">
              <a:extLst>
                <a:ext uri="{FF2B5EF4-FFF2-40B4-BE49-F238E27FC236}">
                  <a16:creationId xmlns:a16="http://schemas.microsoft.com/office/drawing/2014/main" id="{3FC449A6-67D7-10A8-154F-E7B6F4B1E58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08A21BD9-4C28-7BC2-2FD5-6F81D6C70A5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3E422922-BB0E-2A51-63B9-513D4BE0D5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24">
            <a:extLst>
              <a:ext uri="{FF2B5EF4-FFF2-40B4-BE49-F238E27FC236}">
                <a16:creationId xmlns:a16="http://schemas.microsoft.com/office/drawing/2014/main" id="{7C94BC88-F64D-448F-39CB-6F95929E8213}"/>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24A445AA-F10C-7044-1B18-96DF59CAFF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D1DCB8F9-A0F8-17CA-B373-182FC621C51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888F9BFF-9542-2533-011F-C00D31EDF47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5E2E40C8-248E-5616-2A5C-703BC6A7757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A24457A-A21B-9EF5-D7D9-DFECFCCEFD75}"/>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22440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E18E98F-DBE7-3232-E8C1-CEC312216C1F}"/>
              </a:ext>
            </a:extLst>
          </p:cNvPr>
          <p:cNvGrpSpPr>
            <a:grpSpLocks/>
          </p:cNvGrpSpPr>
          <p:nvPr userDrawn="1"/>
        </p:nvGrpSpPr>
        <p:grpSpPr bwMode="auto">
          <a:xfrm rot="5400000">
            <a:off x="7538509" y="2560109"/>
            <a:ext cx="5181600" cy="61383"/>
            <a:chOff x="1905000" y="6553200"/>
            <a:chExt cx="7010400" cy="45719"/>
          </a:xfrm>
        </p:grpSpPr>
        <p:sp>
          <p:nvSpPr>
            <p:cNvPr id="4" name="Rectangle 3">
              <a:extLst>
                <a:ext uri="{FF2B5EF4-FFF2-40B4-BE49-F238E27FC236}">
                  <a16:creationId xmlns:a16="http://schemas.microsoft.com/office/drawing/2014/main" id="{2B94A8C7-A1D5-4E5B-5587-55EB871E8A0D}"/>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200684CD-3CEC-D089-0BB7-89A4E328CE0E}"/>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9DB583A9-DE58-C34E-6E8F-B88FA736429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0" descr="Picture 7.png">
            <a:extLst>
              <a:ext uri="{FF2B5EF4-FFF2-40B4-BE49-F238E27FC236}">
                <a16:creationId xmlns:a16="http://schemas.microsoft.com/office/drawing/2014/main" id="{36FBDF4F-9404-DC71-098B-BC0D05EE0153}"/>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10583" y="381001"/>
            <a:ext cx="92286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01C5E13-F747-B231-7E70-1DBA3704988D}"/>
              </a:ext>
            </a:extLst>
          </p:cNvPr>
          <p:cNvSpPr txBox="1"/>
          <p:nvPr userDrawn="1"/>
        </p:nvSpPr>
        <p:spPr>
          <a:xfrm rot="5400000">
            <a:off x="-2748491" y="3808884"/>
            <a:ext cx="5867400" cy="230832"/>
          </a:xfrm>
          <a:prstGeom prst="rect">
            <a:avLst/>
          </a:prstGeom>
          <a:noFill/>
        </p:spPr>
        <p:txBody>
          <a:bodyPr>
            <a:spAutoFit/>
          </a:bodyPr>
          <a:lstStyle/>
          <a:p>
            <a:pPr algn="r" fontAlgn="auto">
              <a:spcBef>
                <a:spcPts val="0"/>
              </a:spcBef>
              <a:spcAft>
                <a:spcPts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052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1" y="3750945"/>
            <a:ext cx="9848089"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1" y="4610030"/>
            <a:ext cx="7321550" cy="647555"/>
          </a:xfrm>
        </p:spPr>
        <p:txBody>
          <a:bodyPr>
            <a:normAutofit/>
          </a:bodyPr>
          <a:lstStyle>
            <a:lvl1pPr marL="0" indent="0">
              <a:buNone/>
              <a:defRPr sz="1801">
                <a:solidFill>
                  <a:schemeClr val="tx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36299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38456" y="258447"/>
            <a:ext cx="11506836" cy="611505"/>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338456" y="1048386"/>
            <a:ext cx="11506836" cy="5128895"/>
          </a:xfrm>
        </p:spPr>
        <p:txBody>
          <a:bodyPr>
            <a:normAutofit/>
          </a:bodyPr>
          <a:lstStyle>
            <a:lvl1pPr>
              <a:defRPr sz="2000">
                <a:solidFill>
                  <a:schemeClr val="tx1">
                    <a:lumMod val="75000"/>
                    <a:lumOff val="25000"/>
                  </a:schemeClr>
                </a:solidFill>
              </a:defRPr>
            </a:lvl1pPr>
            <a:lvl2pPr>
              <a:defRPr sz="1801">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4915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A3D69-4841-F691-A822-A6153CF4D43D}"/>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CF4B86B3-32A2-5224-9AAF-62DD0758B94F}"/>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DB84F80A-81BD-405B-D16D-E09E780FBB7B}"/>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B4F7F278-1D7A-80F5-B17F-1CCBFA5EC4FE}"/>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0" descr="BITS_university_logo_whitevert.png">
            <a:extLst>
              <a:ext uri="{FF2B5EF4-FFF2-40B4-BE49-F238E27FC236}">
                <a16:creationId xmlns:a16="http://schemas.microsoft.com/office/drawing/2014/main" id="{3707F097-5E52-E513-D251-FDE22683B0B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1D7F50B-FEF2-AC6F-6FE5-28CC782A4921}"/>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547573AB-6B8C-D35D-6FCC-1993A9E4C8F0}"/>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602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88D8A-D8BF-E4E6-A856-5D4AC7D1C7C9}"/>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22AB191D-E6CD-D370-7040-74DF014B379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53F41A23-0180-1ECD-DBCA-E729544A483D}"/>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6E233892-C779-6E23-3FAC-33755B7E33CB}"/>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8" name="Picture 10" descr="BITS_university_logo_whitevert.png">
            <a:extLst>
              <a:ext uri="{FF2B5EF4-FFF2-40B4-BE49-F238E27FC236}">
                <a16:creationId xmlns:a16="http://schemas.microsoft.com/office/drawing/2014/main" id="{CAD7B431-7504-C77B-A3A1-6E1931C2CC81}"/>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065D9AA-326B-0966-6E34-F4E808C41BD8}"/>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8A2227C-C31A-23CE-825D-BB61E8A61948}"/>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750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E4146A5F-3536-D7A4-8A8F-066BF120D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9657B03-5702-A80F-652E-0C70AEA97428}"/>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id="{47B7CC06-AFAA-B8B2-6C43-DEC8A562F3A8}"/>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63EDFA-F09F-8AB4-973D-93E6C1B2511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EED8A7B6-D25A-36C3-4191-115CAA485BC6}"/>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1D42998E-D8B6-AB53-58D0-1494DDE37FCB}"/>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id="{62D6A800-CA5D-42E9-1666-B94274787DF6}"/>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980F198-3D3E-2EF0-12E2-0B34F5CF764D}"/>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96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39AE5-382D-22E2-9EF7-58D346A76C94}"/>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4" name="Group 11">
            <a:extLst>
              <a:ext uri="{FF2B5EF4-FFF2-40B4-BE49-F238E27FC236}">
                <a16:creationId xmlns:a16="http://schemas.microsoft.com/office/drawing/2014/main" id="{6A99812D-E000-8BD9-382D-032177299B79}"/>
              </a:ext>
            </a:extLst>
          </p:cNvPr>
          <p:cNvGrpSpPr>
            <a:grpSpLocks/>
          </p:cNvGrpSpPr>
          <p:nvPr userDrawn="1"/>
        </p:nvGrpSpPr>
        <p:grpSpPr bwMode="auto">
          <a:xfrm>
            <a:off x="2779184" y="6550026"/>
            <a:ext cx="9412816" cy="49213"/>
            <a:chOff x="2083888" y="6550671"/>
            <a:chExt cx="7060112" cy="48665"/>
          </a:xfrm>
        </p:grpSpPr>
        <p:sp>
          <p:nvSpPr>
            <p:cNvPr id="5" name="Rectangle 4">
              <a:extLst>
                <a:ext uri="{FF2B5EF4-FFF2-40B4-BE49-F238E27FC236}">
                  <a16:creationId xmlns:a16="http://schemas.microsoft.com/office/drawing/2014/main" id="{B87CE080-8A18-5F6A-E2C4-FFFF1898A2B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C89C3056-00A4-DBCA-958E-32146AE615BF}"/>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3C57CD1D-B87A-BA51-CA6E-209D29B5595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1" descr="Picture 7.png">
            <a:extLst>
              <a:ext uri="{FF2B5EF4-FFF2-40B4-BE49-F238E27FC236}">
                <a16:creationId xmlns:a16="http://schemas.microsoft.com/office/drawing/2014/main" id="{6F9DB59C-2E8C-0E35-46D2-BDA20065C01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6CBBA99-EEF0-73F1-8D33-0D717C2FB88E}"/>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5B64D6CA-D530-F611-1EB1-D9255C6885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9D1FC07A-26A5-FBE4-E665-D7C76F76A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56C09276-DE25-5AD5-EBF5-6C285505971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3" name="Group 22">
            <a:extLst>
              <a:ext uri="{FF2B5EF4-FFF2-40B4-BE49-F238E27FC236}">
                <a16:creationId xmlns:a16="http://schemas.microsoft.com/office/drawing/2014/main" id="{3148767E-079D-6D1A-2814-83B91C3C8CB7}"/>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1036EA4F-5E0C-B72F-F161-C867756FB11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6824A0FA-7E45-B907-BBB5-58DDC1CB080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Rectangle 15">
              <a:extLst>
                <a:ext uri="{FF2B5EF4-FFF2-40B4-BE49-F238E27FC236}">
                  <a16:creationId xmlns:a16="http://schemas.microsoft.com/office/drawing/2014/main" id="{8D498C4D-7B54-B9CC-5122-E26078BC53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326965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625E-E5D8-69C3-CE02-5DAF9D7C06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6356EF-2481-7382-E05C-46AFF153292A}"/>
              </a:ext>
            </a:extLst>
          </p:cNvPr>
          <p:cNvSpPr>
            <a:spLocks noGrp="1"/>
          </p:cNvSpPr>
          <p:nvPr>
            <p:ph type="dt" sz="half" idx="10"/>
          </p:nvPr>
        </p:nvSpPr>
        <p:spPr/>
        <p:txBody>
          <a:bodyPr/>
          <a:lstStyle/>
          <a:p>
            <a:pPr>
              <a:defRPr/>
            </a:pPr>
            <a:fld id="{574D89A2-E891-4143-9EB2-B2E94B1A3AE2}" type="datetimeFigureOut">
              <a:rPr lang="en-US" smtClean="0"/>
              <a:pPr>
                <a:defRPr/>
              </a:pPr>
              <a:t>2/1/25</a:t>
            </a:fld>
            <a:endParaRPr lang="en-US"/>
          </a:p>
        </p:txBody>
      </p:sp>
      <p:sp>
        <p:nvSpPr>
          <p:cNvPr id="4" name="Footer Placeholder 3">
            <a:extLst>
              <a:ext uri="{FF2B5EF4-FFF2-40B4-BE49-F238E27FC236}">
                <a16:creationId xmlns:a16="http://schemas.microsoft.com/office/drawing/2014/main" id="{A0AAF371-138E-4901-B1E8-3D2C97D18B6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DDCE2E95-9EEB-60AC-E577-3C37B7AF8109}"/>
              </a:ext>
            </a:extLst>
          </p:cNvPr>
          <p:cNvSpPr>
            <a:spLocks noGrp="1"/>
          </p:cNvSpPr>
          <p:nvPr>
            <p:ph type="sldNum" sz="quarter" idx="12"/>
          </p:nvPr>
        </p:nvSpPr>
        <p:spPr/>
        <p:txBody>
          <a:bodyPr/>
          <a:lstStyle/>
          <a:p>
            <a:fld id="{F90E45C6-92C6-184F-A5FA-1BB0AE63A2A7}" type="slidenum">
              <a:rPr lang="en-US" altLang="en-US" smtClean="0"/>
              <a:pPr/>
              <a:t>‹#›</a:t>
            </a:fld>
            <a:endParaRPr lang="en-US" altLang="en-US"/>
          </a:p>
        </p:txBody>
      </p:sp>
      <p:grpSp>
        <p:nvGrpSpPr>
          <p:cNvPr id="6" name="Group 18">
            <a:extLst>
              <a:ext uri="{FF2B5EF4-FFF2-40B4-BE49-F238E27FC236}">
                <a16:creationId xmlns:a16="http://schemas.microsoft.com/office/drawing/2014/main" id="{87018F8A-054D-7AF2-00CF-072D22E0A553}"/>
              </a:ext>
            </a:extLst>
          </p:cNvPr>
          <p:cNvGrpSpPr>
            <a:grpSpLocks/>
          </p:cNvGrpSpPr>
          <p:nvPr userDrawn="1"/>
        </p:nvGrpSpPr>
        <p:grpSpPr bwMode="auto">
          <a:xfrm>
            <a:off x="2844800" y="6553200"/>
            <a:ext cx="9347200" cy="46038"/>
            <a:chOff x="1905000" y="6553200"/>
            <a:chExt cx="7010400" cy="45719"/>
          </a:xfrm>
        </p:grpSpPr>
        <p:sp>
          <p:nvSpPr>
            <p:cNvPr id="7" name="Rectangle 6">
              <a:extLst>
                <a:ext uri="{FF2B5EF4-FFF2-40B4-BE49-F238E27FC236}">
                  <a16:creationId xmlns:a16="http://schemas.microsoft.com/office/drawing/2014/main" id="{64595F08-2264-C58E-6292-EC288BD0F5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960CD7BA-3CDF-9DCC-4C51-11DA47C8B4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F6FAA5F-EC6C-5EFB-6E99-FA60B16DFED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0" name="TextBox 9">
            <a:extLst>
              <a:ext uri="{FF2B5EF4-FFF2-40B4-BE49-F238E27FC236}">
                <a16:creationId xmlns:a16="http://schemas.microsoft.com/office/drawing/2014/main" id="{C729BD68-2DCA-F088-7DE7-89E2EAF714B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11" name="Picture 11" descr="Picture 7.png">
            <a:extLst>
              <a:ext uri="{FF2B5EF4-FFF2-40B4-BE49-F238E27FC236}">
                <a16:creationId xmlns:a16="http://schemas.microsoft.com/office/drawing/2014/main" id="{C79D63CF-106D-A6E7-5F9D-466013674F8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a:extLst>
              <a:ext uri="{FF2B5EF4-FFF2-40B4-BE49-F238E27FC236}">
                <a16:creationId xmlns:a16="http://schemas.microsoft.com/office/drawing/2014/main" id="{DEACE02F-67FD-14FE-95EE-64899CC6EAE1}"/>
              </a:ext>
            </a:extLst>
          </p:cNvPr>
          <p:cNvGrpSpPr>
            <a:grpSpLocks/>
          </p:cNvGrpSpPr>
          <p:nvPr userDrawn="1"/>
        </p:nvGrpSpPr>
        <p:grpSpPr bwMode="auto">
          <a:xfrm>
            <a:off x="0" y="1295400"/>
            <a:ext cx="9347200" cy="46038"/>
            <a:chOff x="1905000" y="6553200"/>
            <a:chExt cx="7010400" cy="45719"/>
          </a:xfrm>
        </p:grpSpPr>
        <p:sp>
          <p:nvSpPr>
            <p:cNvPr id="13" name="Rectangle 12">
              <a:extLst>
                <a:ext uri="{FF2B5EF4-FFF2-40B4-BE49-F238E27FC236}">
                  <a16:creationId xmlns:a16="http://schemas.microsoft.com/office/drawing/2014/main" id="{43E39647-B02E-FE0C-F188-AC6AA1D602D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E8E891AE-19C1-71EB-30FF-68CFB39D6BB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42E24FC5-7A18-1847-8A1A-650C3ED32A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Tree>
    <p:extLst>
      <p:ext uri="{BB962C8B-B14F-4D97-AF65-F5344CB8AC3E}">
        <p14:creationId xmlns:p14="http://schemas.microsoft.com/office/powerpoint/2010/main" val="61185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12A6136E-7DE3-52BD-5F7C-0E5ACDF38C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7137701-8DF7-8E72-301A-58FA19D4E510}"/>
              </a:ext>
            </a:extLst>
          </p:cNvPr>
          <p:cNvGrpSpPr>
            <a:grpSpLocks/>
          </p:cNvGrpSpPr>
          <p:nvPr userDrawn="1"/>
        </p:nvGrpSpPr>
        <p:grpSpPr bwMode="auto">
          <a:xfrm>
            <a:off x="0" y="1295400"/>
            <a:ext cx="9347200" cy="46038"/>
            <a:chOff x="1905000" y="6553200"/>
            <a:chExt cx="7010400" cy="45719"/>
          </a:xfrm>
        </p:grpSpPr>
        <p:sp>
          <p:nvSpPr>
            <p:cNvPr id="6" name="Rectangle 5">
              <a:extLst>
                <a:ext uri="{FF2B5EF4-FFF2-40B4-BE49-F238E27FC236}">
                  <a16:creationId xmlns:a16="http://schemas.microsoft.com/office/drawing/2014/main" id="{5023DDEF-501D-810F-A956-18FA5F35F0F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EAC3CEAD-E519-8FC7-7640-37D1E54EB5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242817A9-BEBE-6ECF-FAF1-3E4496BB1B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28">
            <a:extLst>
              <a:ext uri="{FF2B5EF4-FFF2-40B4-BE49-F238E27FC236}">
                <a16:creationId xmlns:a16="http://schemas.microsoft.com/office/drawing/2014/main" id="{597F8BE5-C9B7-7200-3061-1FAB36CC3152}"/>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EA326E9A-5A07-ACA3-16BC-89E87D2FFEE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DE37DAB1-86F7-D630-1D57-211D4AE9898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22149CF1-7E7A-68E6-DBDD-11B19B1A52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3" name="TextBox 12">
            <a:extLst>
              <a:ext uri="{FF2B5EF4-FFF2-40B4-BE49-F238E27FC236}">
                <a16:creationId xmlns:a16="http://schemas.microsoft.com/office/drawing/2014/main" id="{2CC207C3-4598-5B1C-3FB7-8986CBBE1726}"/>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582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E5CC2DE-3785-DD05-730E-865F4A52F71A}"/>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4BEBC16A-AE1D-C59B-F899-DE1A449D4F0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8CCB5858-A62A-50FF-9A39-42252FE7D42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330F86D-AB55-03CA-BDBB-5FDDA8B89E7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1" name="Group 15">
            <a:extLst>
              <a:ext uri="{FF2B5EF4-FFF2-40B4-BE49-F238E27FC236}">
                <a16:creationId xmlns:a16="http://schemas.microsoft.com/office/drawing/2014/main" id="{EC8851F6-B1BD-AC56-FDF6-E3ABCA90EBA0}"/>
              </a:ext>
            </a:extLst>
          </p:cNvPr>
          <p:cNvGrpSpPr>
            <a:grpSpLocks/>
          </p:cNvGrpSpPr>
          <p:nvPr userDrawn="1"/>
        </p:nvGrpSpPr>
        <p:grpSpPr bwMode="auto">
          <a:xfrm>
            <a:off x="2844800" y="6553200"/>
            <a:ext cx="9347200" cy="46038"/>
            <a:chOff x="1905000" y="6553200"/>
            <a:chExt cx="7010400" cy="45719"/>
          </a:xfrm>
        </p:grpSpPr>
        <p:sp>
          <p:nvSpPr>
            <p:cNvPr id="12" name="Rectangle 11">
              <a:extLst>
                <a:ext uri="{FF2B5EF4-FFF2-40B4-BE49-F238E27FC236}">
                  <a16:creationId xmlns:a16="http://schemas.microsoft.com/office/drawing/2014/main" id="{9FC326D9-4893-288E-8C44-62D2BE4F1E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F12D7A65-5B3F-9689-FA1B-B855CD9AFDE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8EBF8385-0756-DAEF-AA07-053E5DE2466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5" name="Picture 14" descr="Picture 7.png">
            <a:extLst>
              <a:ext uri="{FF2B5EF4-FFF2-40B4-BE49-F238E27FC236}">
                <a16:creationId xmlns:a16="http://schemas.microsoft.com/office/drawing/2014/main" id="{C8CF5649-DAB7-2FDB-E6AF-6EE07D4E2C4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0597359B-8790-5696-FEFC-18658D6CDF33}"/>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199"/>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199"/>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056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5D2E1AEC-E51E-5849-0BF9-51F8C09587FE}"/>
              </a:ext>
            </a:extLst>
          </p:cNvPr>
          <p:cNvGrpSpPr>
            <a:grpSpLocks/>
          </p:cNvGrpSpPr>
          <p:nvPr userDrawn="1"/>
        </p:nvGrpSpPr>
        <p:grpSpPr bwMode="auto">
          <a:xfrm>
            <a:off x="0" y="1295400"/>
            <a:ext cx="9347200" cy="46038"/>
            <a:chOff x="1905000" y="6553200"/>
            <a:chExt cx="7010400" cy="45719"/>
          </a:xfrm>
        </p:grpSpPr>
        <p:sp>
          <p:nvSpPr>
            <p:cNvPr id="3" name="Rectangle 2">
              <a:extLst>
                <a:ext uri="{FF2B5EF4-FFF2-40B4-BE49-F238E27FC236}">
                  <a16:creationId xmlns:a16="http://schemas.microsoft.com/office/drawing/2014/main" id="{535B9A04-C93E-DA8E-5237-38A5887E68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7F65ABA1-08C6-B54E-4C2E-BE9D9ACCFB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1420ED57-4A0C-4EA9-957D-6BA9E40D8D8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10">
            <a:extLst>
              <a:ext uri="{FF2B5EF4-FFF2-40B4-BE49-F238E27FC236}">
                <a16:creationId xmlns:a16="http://schemas.microsoft.com/office/drawing/2014/main" id="{4A270F2F-54C7-8C84-DB26-6790B74EAA9E}"/>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152C0699-5BA5-4022-A2EE-D85A5DCD9AB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3751828-E80D-D255-A7FD-31080306AC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1ACAFEEE-5EE0-35B5-9AD7-9CD94BB7D3B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D7E7E696-B548-9917-BD08-376D82BD53C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142D825-A84A-4126-13FD-7635412249D9}"/>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293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A23-769F-26AD-4B5E-304939B4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5FC5E5-E07F-54C5-CFB7-EC6CBFA65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0AB0F8-2CBC-53D7-8480-E490706EE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96466D-07AF-CA41-9389-6F1EDF81BB8F}" type="datetimeFigureOut">
              <a:rPr lang="en-US" smtClean="0"/>
              <a:t>2/1/25</a:t>
            </a:fld>
            <a:endParaRPr lang="en-US"/>
          </a:p>
        </p:txBody>
      </p:sp>
      <p:sp>
        <p:nvSpPr>
          <p:cNvPr id="5" name="Footer Placeholder 4">
            <a:extLst>
              <a:ext uri="{FF2B5EF4-FFF2-40B4-BE49-F238E27FC236}">
                <a16:creationId xmlns:a16="http://schemas.microsoft.com/office/drawing/2014/main" id="{1E2EA19A-935E-2509-68C3-0AAFBA78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9B26F-7D59-D499-0AC0-7C2BFD668D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5FACCC-CD9D-D443-8FB4-7D3E76C3625C}" type="slidenum">
              <a:rPr lang="en-US" smtClean="0"/>
              <a:t>‹#›</a:t>
            </a:fld>
            <a:endParaRPr lang="en-US"/>
          </a:p>
        </p:txBody>
      </p:sp>
    </p:spTree>
    <p:extLst>
      <p:ext uri="{BB962C8B-B14F-4D97-AF65-F5344CB8AC3E}">
        <p14:creationId xmlns:p14="http://schemas.microsoft.com/office/powerpoint/2010/main" val="2194809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3" r:id="rId14"/>
    <p:sldLayoutId id="214748367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hyperlink" Target="https://branditechture.agency/brand-logos/download/zscaler/"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hyperlink" Target="https://www.cxo-community.com/2019/06/netskope-crea-un-equipo-de-ingenieria.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23.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 Id="rId5" Type="http://schemas.openxmlformats.org/officeDocument/2006/relationships/image" Target="../media/image32.jpe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A2B9-427F-51CC-2F47-053A7C62ECBF}"/>
              </a:ext>
            </a:extLst>
          </p:cNvPr>
          <p:cNvSpPr>
            <a:spLocks noGrp="1"/>
          </p:cNvSpPr>
          <p:nvPr>
            <p:ph type="title"/>
          </p:nvPr>
        </p:nvSpPr>
        <p:spPr/>
        <p:txBody>
          <a:bodyPr/>
          <a:lstStyle/>
          <a:p>
            <a:r>
              <a:rPr lang="en-US" dirty="0"/>
              <a:t>Cloud Security Foundations: Technologies, Posture, and Design Principles</a:t>
            </a:r>
          </a:p>
        </p:txBody>
      </p:sp>
      <p:sp>
        <p:nvSpPr>
          <p:cNvPr id="6" name="Content Placeholder 5">
            <a:extLst>
              <a:ext uri="{FF2B5EF4-FFF2-40B4-BE49-F238E27FC236}">
                <a16:creationId xmlns:a16="http://schemas.microsoft.com/office/drawing/2014/main" id="{6CE3674F-8771-28CE-A8B6-C491B8791A39}"/>
              </a:ext>
            </a:extLst>
          </p:cNvPr>
          <p:cNvSpPr txBox="1">
            <a:spLocks/>
          </p:cNvSpPr>
          <p:nvPr/>
        </p:nvSpPr>
        <p:spPr bwMode="auto">
          <a:xfrm>
            <a:off x="5359400" y="5484341"/>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eaLnBrk="0" fontAlgn="base" hangingPunct="0">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Syed Aquib</a:t>
            </a:r>
          </a:p>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Security Fundamentals For Cloud</a:t>
            </a:r>
            <a:endParaRPr kumimoji="0" lang="en-US" altLang="en-US" sz="1800" b="0" i="0" u="none" strike="noStrike" kern="1200" cap="none" spc="0" normalizeH="0" baseline="0" noProof="0" dirty="0">
              <a:ln>
                <a:noFill/>
              </a:ln>
              <a:solidFill>
                <a:sysClr val="window" lastClr="FFFFF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0698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2" name="TextBox 11">
            <a:extLst>
              <a:ext uri="{FF2B5EF4-FFF2-40B4-BE49-F238E27FC236}">
                <a16:creationId xmlns:a16="http://schemas.microsoft.com/office/drawing/2014/main" id="{B0D789CB-D3BB-4534-514C-543A42307C8C}"/>
              </a:ext>
            </a:extLst>
          </p:cNvPr>
          <p:cNvSpPr txBox="1"/>
          <p:nvPr/>
        </p:nvSpPr>
        <p:spPr>
          <a:xfrm>
            <a:off x="128607" y="1441754"/>
            <a:ext cx="4688015"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Access Security Brokers (CASB)</a:t>
            </a:r>
          </a:p>
        </p:txBody>
      </p:sp>
      <p:pic>
        <p:nvPicPr>
          <p:cNvPr id="27" name="Picture 26">
            <a:extLst>
              <a:ext uri="{FF2B5EF4-FFF2-40B4-BE49-F238E27FC236}">
                <a16:creationId xmlns:a16="http://schemas.microsoft.com/office/drawing/2014/main" id="{E9452AFC-5BE6-DCCA-C992-2CAF5AEFEDBD}"/>
              </a:ext>
            </a:extLst>
          </p:cNvPr>
          <p:cNvPicPr>
            <a:picLocks noChangeAspect="1"/>
          </p:cNvPicPr>
          <p:nvPr/>
        </p:nvPicPr>
        <p:blipFill>
          <a:blip r:embed="rId3"/>
          <a:stretch>
            <a:fillRect/>
          </a:stretch>
        </p:blipFill>
        <p:spPr>
          <a:xfrm>
            <a:off x="3983058" y="1988218"/>
            <a:ext cx="4225884" cy="4225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00889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1" name="TextBox 10">
            <a:extLst>
              <a:ext uri="{FF2B5EF4-FFF2-40B4-BE49-F238E27FC236}">
                <a16:creationId xmlns:a16="http://schemas.microsoft.com/office/drawing/2014/main" id="{5C9E5BE2-A014-4986-22B6-C7C968CC84BE}"/>
              </a:ext>
            </a:extLst>
          </p:cNvPr>
          <p:cNvSpPr txBox="1"/>
          <p:nvPr/>
        </p:nvSpPr>
        <p:spPr>
          <a:xfrm>
            <a:off x="128607" y="1499649"/>
            <a:ext cx="659142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Cloud-Native Application Protection Platforms (CNAPP)</a:t>
            </a:r>
          </a:p>
        </p:txBody>
      </p:sp>
      <p:pic>
        <p:nvPicPr>
          <p:cNvPr id="29" name="Picture 28">
            <a:extLst>
              <a:ext uri="{FF2B5EF4-FFF2-40B4-BE49-F238E27FC236}">
                <a16:creationId xmlns:a16="http://schemas.microsoft.com/office/drawing/2014/main" id="{4CD82C3F-3810-33F1-4A26-B3DCE13C59CA}"/>
              </a:ext>
            </a:extLst>
          </p:cNvPr>
          <p:cNvPicPr>
            <a:picLocks noChangeAspect="1"/>
          </p:cNvPicPr>
          <p:nvPr/>
        </p:nvPicPr>
        <p:blipFill>
          <a:blip r:embed="rId3"/>
          <a:stretch>
            <a:fillRect/>
          </a:stretch>
        </p:blipFill>
        <p:spPr>
          <a:xfrm>
            <a:off x="3967582" y="2104008"/>
            <a:ext cx="4256836" cy="425683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16430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25" name="TextBox 24">
            <a:extLst>
              <a:ext uri="{FF2B5EF4-FFF2-40B4-BE49-F238E27FC236}">
                <a16:creationId xmlns:a16="http://schemas.microsoft.com/office/drawing/2014/main" id="{E33D40A7-180F-3BDC-9B20-E60123778345}"/>
              </a:ext>
            </a:extLst>
          </p:cNvPr>
          <p:cNvSpPr txBox="1"/>
          <p:nvPr/>
        </p:nvSpPr>
        <p:spPr>
          <a:xfrm>
            <a:off x="209539" y="1456735"/>
            <a:ext cx="659142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Infrastructure Entitlements Management (CIEM)</a:t>
            </a:r>
          </a:p>
        </p:txBody>
      </p:sp>
      <p:pic>
        <p:nvPicPr>
          <p:cNvPr id="31" name="Picture 30">
            <a:extLst>
              <a:ext uri="{FF2B5EF4-FFF2-40B4-BE49-F238E27FC236}">
                <a16:creationId xmlns:a16="http://schemas.microsoft.com/office/drawing/2014/main" id="{2DA7F305-3443-FDC0-883C-C94939876889}"/>
              </a:ext>
            </a:extLst>
          </p:cNvPr>
          <p:cNvPicPr>
            <a:picLocks noChangeAspect="1"/>
          </p:cNvPicPr>
          <p:nvPr/>
        </p:nvPicPr>
        <p:blipFill>
          <a:blip r:embed="rId3"/>
          <a:stretch>
            <a:fillRect/>
          </a:stretch>
        </p:blipFill>
        <p:spPr>
          <a:xfrm>
            <a:off x="3982862" y="2018180"/>
            <a:ext cx="4226275" cy="42262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11271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0C03F7-ED35-5D36-BE17-71E4707682A9}"/>
              </a:ext>
            </a:extLst>
          </p:cNvPr>
          <p:cNvSpPr>
            <a:spLocks noGrp="1"/>
          </p:cNvSpPr>
          <p:nvPr>
            <p:ph sz="quarter" idx="10"/>
          </p:nvPr>
        </p:nvSpPr>
        <p:spPr>
          <a:xfrm>
            <a:off x="406400" y="152400"/>
            <a:ext cx="10972800" cy="1143000"/>
          </a:xfrm>
        </p:spPr>
        <p:txBody>
          <a:bodyPr>
            <a:normAutofit fontScale="92500"/>
          </a:bodyPr>
          <a:lstStyle/>
          <a:p>
            <a:r>
              <a:rPr lang="en-US" dirty="0"/>
              <a:t>How did we get here? </a:t>
            </a:r>
          </a:p>
          <a:p>
            <a:r>
              <a:rPr lang="en-US" dirty="0"/>
              <a:t>The Cloud Security Odyssey: A Journey Through Time</a:t>
            </a:r>
          </a:p>
        </p:txBody>
      </p:sp>
      <p:graphicFrame>
        <p:nvGraphicFramePr>
          <p:cNvPr id="9" name="Content Placeholder 8">
            <a:extLst>
              <a:ext uri="{FF2B5EF4-FFF2-40B4-BE49-F238E27FC236}">
                <a16:creationId xmlns:a16="http://schemas.microsoft.com/office/drawing/2014/main" id="{451EDB90-B3BD-CD1A-87C2-48F0A3D5871D}"/>
              </a:ext>
            </a:extLst>
          </p:cNvPr>
          <p:cNvGraphicFramePr>
            <a:graphicFrameLocks noGrp="1"/>
          </p:cNvGraphicFramePr>
          <p:nvPr>
            <p:ph idx="1"/>
            <p:extLst>
              <p:ext uri="{D42A27DB-BD31-4B8C-83A1-F6EECF244321}">
                <p14:modId xmlns:p14="http://schemas.microsoft.com/office/powerpoint/2010/main" val="2031905347"/>
              </p:ext>
            </p:extLst>
          </p:nvPr>
        </p:nvGraphicFramePr>
        <p:xfrm>
          <a:off x="0" y="1295400"/>
          <a:ext cx="121920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C4A660A-F303-CD7C-B197-FB6960DEA050}"/>
              </a:ext>
            </a:extLst>
          </p:cNvPr>
          <p:cNvSpPr txBox="1"/>
          <p:nvPr/>
        </p:nvSpPr>
        <p:spPr>
          <a:xfrm>
            <a:off x="8268183" y="1979270"/>
            <a:ext cx="3923817" cy="1169551"/>
          </a:xfrm>
          <a:prstGeom prst="rect">
            <a:avLst/>
          </a:prstGeom>
          <a:noFill/>
        </p:spPr>
        <p:txBody>
          <a:bodyPr wrap="square" rtlCol="0">
            <a:spAutoFit/>
          </a:bodyPr>
          <a:lstStyle/>
          <a:p>
            <a:pPr lvl="0"/>
            <a:r>
              <a:rPr lang="en-IN" sz="1400" b="1" dirty="0"/>
              <a:t>2024 and Beyond:</a:t>
            </a:r>
            <a:r>
              <a:rPr lang="en-IN" sz="1400" dirty="0"/>
              <a:t> The Journey Continues... 🚀🌌</a:t>
            </a:r>
          </a:p>
          <a:p>
            <a:pPr lvl="0">
              <a:buFont typeface="Arial" panose="020B0604020202020204" pitchFamily="34" charset="0"/>
              <a:buChar char="•"/>
            </a:pPr>
            <a:r>
              <a:rPr lang="en-IN" sz="1400" dirty="0"/>
              <a:t>Cloud security is still evolving rapidly, with new threats and technologies emerging.</a:t>
            </a:r>
          </a:p>
          <a:p>
            <a:pPr lvl="0">
              <a:buFont typeface="Arial" panose="020B0604020202020204" pitchFamily="34" charset="0"/>
              <a:buChar char="•"/>
            </a:pPr>
            <a:r>
              <a:rPr lang="en-IN" sz="1400" dirty="0"/>
              <a:t>Stay tuned for the next chapter in the Cloud Security Odyssey!</a:t>
            </a:r>
            <a:endParaRPr lang="en-GB" sz="1400" dirty="0"/>
          </a:p>
        </p:txBody>
      </p:sp>
    </p:spTree>
    <p:extLst>
      <p:ext uri="{BB962C8B-B14F-4D97-AF65-F5344CB8AC3E}">
        <p14:creationId xmlns:p14="http://schemas.microsoft.com/office/powerpoint/2010/main" val="375542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3693319"/>
          </a:xfrm>
          <a:prstGeom prst="rect">
            <a:avLst/>
          </a:prstGeom>
          <a:noFill/>
        </p:spPr>
        <p:txBody>
          <a:bodyPr wrap="square">
            <a:spAutoFit/>
          </a:bodyPr>
          <a:lstStyle/>
          <a:p>
            <a:r>
              <a:rPr lang="en-IN" b="1" dirty="0"/>
              <a:t>What:</a:t>
            </a:r>
            <a:r>
              <a:rPr lang="en-IN" dirty="0"/>
              <a:t> A security tool that helps you assess, monitor, and improve the security posture of your cloud infrastructure. Think of it as a health check for your cloud environment.</a:t>
            </a:r>
          </a:p>
          <a:p>
            <a:r>
              <a:rPr lang="en-IN" b="1" dirty="0"/>
              <a:t>How:</a:t>
            </a:r>
            <a:r>
              <a:rPr lang="en-IN" dirty="0"/>
              <a:t> CSPM tools continuously scan your cloud configuration and compare it against security best practices, industry standards, or your own customized policies. They identify misconfigurations, vulnerabilities, and compliance violations.</a:t>
            </a:r>
          </a:p>
          <a:p>
            <a:r>
              <a:rPr lang="en-IN" b="1" dirty="0"/>
              <a:t>When:</a:t>
            </a:r>
            <a:r>
              <a:rPr lang="en-IN" dirty="0"/>
              <a:t> CSPM emerged around 2014 as organizations increasingly adopted cloud services and needed help managing the complexity of cloud security. Gartner formally defined the category in 2014.</a:t>
            </a:r>
          </a:p>
          <a:p>
            <a:r>
              <a:rPr lang="en-IN" b="1" dirty="0"/>
              <a:t>Why:</a:t>
            </a:r>
            <a:r>
              <a:rPr lang="en-IN" dirty="0"/>
              <a:t> CSPM tools are essential for several reasons:</a:t>
            </a:r>
          </a:p>
          <a:p>
            <a:pPr>
              <a:buFont typeface="Arial" panose="020B0604020202020204" pitchFamily="34" charset="0"/>
              <a:buChar char="•"/>
            </a:pPr>
            <a:r>
              <a:rPr lang="en-IN" b="1" dirty="0"/>
              <a:t>Risk Identification:</a:t>
            </a:r>
            <a:r>
              <a:rPr lang="en-IN" dirty="0"/>
              <a:t> They proactively identify security risks in your cloud environment before they can be exploited.</a:t>
            </a:r>
          </a:p>
          <a:p>
            <a:pPr>
              <a:buFont typeface="Arial" panose="020B0604020202020204" pitchFamily="34" charset="0"/>
              <a:buChar char="•"/>
            </a:pPr>
            <a:r>
              <a:rPr lang="en-IN" b="1" dirty="0"/>
              <a:t>Compliance:</a:t>
            </a:r>
            <a:r>
              <a:rPr lang="en-IN" dirty="0"/>
              <a:t> They help you ensure that your cloud configuration adheres to regulatory requirements and industry standards.</a:t>
            </a:r>
          </a:p>
          <a:p>
            <a:pPr>
              <a:buFont typeface="Arial" panose="020B0604020202020204" pitchFamily="34" charset="0"/>
              <a:buChar char="•"/>
            </a:pPr>
            <a:r>
              <a:rPr lang="en-IN" b="1" dirty="0"/>
              <a:t>Cost Optimization:</a:t>
            </a:r>
            <a:r>
              <a:rPr lang="en-IN" dirty="0"/>
              <a:t> They can help you optimize your cloud resources by identifying unused or over-provisioned assets.</a:t>
            </a:r>
          </a:p>
          <a:p>
            <a:r>
              <a:rPr lang="en-IN" b="1" dirty="0"/>
              <a:t>Where:</a:t>
            </a:r>
            <a:r>
              <a:rPr lang="en-IN" dirty="0"/>
              <a:t> CSPM tools are deployed in the cloud environment itself, typically as SaaS solutions. They integrate with various cloud platforms like AWS, Azure, and Google Cloud to monitor and secure your cloud infrastructure.</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CSPM </a:t>
            </a:r>
          </a:p>
          <a:p>
            <a:r>
              <a:rPr lang="en-IN" dirty="0"/>
              <a:t>(Cloud Security Posture Management)</a:t>
            </a:r>
            <a:endParaRPr lang="en-US" dirty="0"/>
          </a:p>
        </p:txBody>
      </p:sp>
      <p:pic>
        <p:nvPicPr>
          <p:cNvPr id="6146" name="Picture 2" descr="Prisma Cloud">
            <a:extLst>
              <a:ext uri="{FF2B5EF4-FFF2-40B4-BE49-F238E27FC236}">
                <a16:creationId xmlns:a16="http://schemas.microsoft.com/office/drawing/2014/main" id="{C207DC6C-F2CD-6D18-6A5F-B3C0D18ED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11" y="5401511"/>
            <a:ext cx="2537113" cy="9741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iz">
            <a:extLst>
              <a:ext uri="{FF2B5EF4-FFF2-40B4-BE49-F238E27FC236}">
                <a16:creationId xmlns:a16="http://schemas.microsoft.com/office/drawing/2014/main" id="{57493412-43B5-1CB9-192D-81B6BE949E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803" y="5401511"/>
            <a:ext cx="1060513" cy="10610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Microsoft Defender for Cloud">
            <a:extLst>
              <a:ext uri="{FF2B5EF4-FFF2-40B4-BE49-F238E27FC236}">
                <a16:creationId xmlns:a16="http://schemas.microsoft.com/office/drawing/2014/main" id="{24CE6952-4284-347D-3749-0F75C2468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3740" y="5229466"/>
            <a:ext cx="1247322" cy="123566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Orca Security">
            <a:extLst>
              <a:ext uri="{FF2B5EF4-FFF2-40B4-BE49-F238E27FC236}">
                <a16:creationId xmlns:a16="http://schemas.microsoft.com/office/drawing/2014/main" id="{1051BC3B-0677-4A47-1201-D7C1E04C0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4247" y="5144574"/>
            <a:ext cx="1407216" cy="140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138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grey logo&#10;&#10;Description automatically generated">
            <a:extLst>
              <a:ext uri="{FF2B5EF4-FFF2-40B4-BE49-F238E27FC236}">
                <a16:creationId xmlns:a16="http://schemas.microsoft.com/office/drawing/2014/main" id="{50060E38-7C4D-C6F6-7DFD-FFE3DBD1A68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0910" y="5693701"/>
            <a:ext cx="2163181" cy="520515"/>
          </a:xfrm>
          <a:prstGeom prst="rect">
            <a:avLst/>
          </a:prstGeom>
        </p:spPr>
      </p:pic>
      <p:pic>
        <p:nvPicPr>
          <p:cNvPr id="8" name="Picture 7" descr="A blue logo with a white background&#10;&#10;Description automatically generated">
            <a:extLst>
              <a:ext uri="{FF2B5EF4-FFF2-40B4-BE49-F238E27FC236}">
                <a16:creationId xmlns:a16="http://schemas.microsoft.com/office/drawing/2014/main" id="{CE58BA64-6495-D05E-4B1E-79CBDDFC0DC0}"/>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29222" y1="55990" x2="31889" y2="56250"/>
                        <a14:foregroundMark x1="43667" y1="50130" x2="43667" y2="50130"/>
                        <a14:foregroundMark x1="45333" y1="49349" x2="45889" y2="48828"/>
                        <a14:foregroundMark x1="49333" y1="49349" x2="50889" y2="50911"/>
                        <a14:foregroundMark x1="70667" y1="47786" x2="69889" y2="50911"/>
                        <a14:foregroundMark x1="72778" y1="50651" x2="74516" y2="50748"/>
                        <a14:foregroundMark x1="82000" y1="48568" x2="80222" y2="50651"/>
                        <a14:backgroundMark x1="64222" y1="53516" x2="65111" y2="52865"/>
                        <a14:backgroundMark x1="75111" y1="49740" x2="76000" y2="49870"/>
                      </a14:backgroundRemoval>
                    </a14:imgEffect>
                  </a14:imgLayer>
                </a14:imgProps>
              </a:ext>
              <a:ext uri="{837473B0-CC2E-450A-ABE3-18F120FF3D39}">
                <a1611:picAttrSrcUrl xmlns:a1611="http://schemas.microsoft.com/office/drawing/2016/11/main" r:id="rId7"/>
              </a:ext>
            </a:extLst>
          </a:blip>
          <a:srcRect l="14073" t="40309" r="14743" b="40932"/>
          <a:stretch/>
        </p:blipFill>
        <p:spPr>
          <a:xfrm>
            <a:off x="9236597" y="5693701"/>
            <a:ext cx="2117534" cy="476193"/>
          </a:xfrm>
          <a:prstGeom prst="rect">
            <a:avLst/>
          </a:prstGeom>
        </p:spPr>
      </p:pic>
      <p:pic>
        <p:nvPicPr>
          <p:cNvPr id="3074" name="Picture 2" descr="Proofpoint Essentials für Microsoft Office 365 - Exclusive Networks -  Switzerland FR">
            <a:extLst>
              <a:ext uri="{FF2B5EF4-FFF2-40B4-BE49-F238E27FC236}">
                <a16:creationId xmlns:a16="http://schemas.microsoft.com/office/drawing/2014/main" id="{13CB845F-517A-DC15-7106-1A8887D32E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889" t="34601" r="20118" b="34599"/>
          <a:stretch/>
        </p:blipFill>
        <p:spPr bwMode="auto">
          <a:xfrm>
            <a:off x="4835644" y="5709846"/>
            <a:ext cx="2163181" cy="52051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977BAE-E640-6291-4215-B4A5C2E47C6F}"/>
              </a:ext>
            </a:extLst>
          </p:cNvPr>
          <p:cNvSpPr txBox="1"/>
          <p:nvPr/>
        </p:nvSpPr>
        <p:spPr>
          <a:xfrm>
            <a:off x="106101" y="1583811"/>
            <a:ext cx="11979797" cy="3970318"/>
          </a:xfrm>
          <a:prstGeom prst="rect">
            <a:avLst/>
          </a:prstGeom>
          <a:noFill/>
        </p:spPr>
        <p:txBody>
          <a:bodyPr wrap="square">
            <a:spAutoFit/>
          </a:bodyPr>
          <a:lstStyle/>
          <a:p>
            <a:r>
              <a:rPr lang="en-IN" b="1" dirty="0"/>
              <a:t>What:</a:t>
            </a:r>
            <a:r>
              <a:rPr lang="en-IN" dirty="0"/>
              <a:t> A security tool that acts as a middleman between your organization's users and cloud-based applications (SaaS). It's like a security checkpoint at the entrance to the cloud app.</a:t>
            </a:r>
          </a:p>
          <a:p>
            <a:r>
              <a:rPr lang="en-IN" b="1" dirty="0"/>
              <a:t>How:</a:t>
            </a:r>
            <a:r>
              <a:rPr lang="en-IN" dirty="0"/>
              <a:t> CASB connects to cloud apps through APIs or proxies. It monitors user activity, enforces security policies, scans for sensitive data, and prevents data loss.</a:t>
            </a:r>
          </a:p>
          <a:p>
            <a:r>
              <a:rPr lang="en-IN" b="1" dirty="0"/>
              <a:t>When:</a:t>
            </a:r>
            <a:r>
              <a:rPr lang="en-IN" dirty="0"/>
              <a:t> CASB emerged around 2012-2013 as organizations increasingly adopted cloud-based applications like Office 365, Salesforce, and Dropbox.</a:t>
            </a:r>
          </a:p>
          <a:p>
            <a:r>
              <a:rPr lang="en-IN" b="1" dirty="0"/>
              <a:t>Why:</a:t>
            </a:r>
            <a:r>
              <a:rPr lang="en-IN" dirty="0"/>
              <a:t> CASBs are crucial for several reasons:</a:t>
            </a:r>
          </a:p>
          <a:p>
            <a:pPr>
              <a:buFont typeface="Arial" panose="020B0604020202020204" pitchFamily="34" charset="0"/>
              <a:buChar char="•"/>
            </a:pPr>
            <a:r>
              <a:rPr lang="en-IN" b="1" dirty="0"/>
              <a:t>Visibility:</a:t>
            </a:r>
            <a:r>
              <a:rPr lang="en-IN" dirty="0"/>
              <a:t> They provide insight into how users interact with cloud apps and what data they access.</a:t>
            </a:r>
          </a:p>
          <a:p>
            <a:pPr>
              <a:buFont typeface="Arial" panose="020B0604020202020204" pitchFamily="34" charset="0"/>
              <a:buChar char="•"/>
            </a:pPr>
            <a:r>
              <a:rPr lang="en-IN" b="1" dirty="0"/>
              <a:t>Data Security:</a:t>
            </a:r>
            <a:r>
              <a:rPr lang="en-IN" dirty="0"/>
              <a:t> They help protect sensitive data from unauthorized access, leakage, or misuse.</a:t>
            </a:r>
          </a:p>
          <a:p>
            <a:pPr>
              <a:buFont typeface="Arial" panose="020B0604020202020204" pitchFamily="34" charset="0"/>
              <a:buChar char="•"/>
            </a:pPr>
            <a:r>
              <a:rPr lang="en-IN" b="1" dirty="0"/>
              <a:t>Compliance:</a:t>
            </a:r>
            <a:r>
              <a:rPr lang="en-IN" dirty="0"/>
              <a:t> They help organizations comply with data protection regulations like GDPR or HIPAA.</a:t>
            </a:r>
          </a:p>
          <a:p>
            <a:pPr>
              <a:buFont typeface="Arial" panose="020B0604020202020204" pitchFamily="34" charset="0"/>
              <a:buChar char="•"/>
            </a:pPr>
            <a:r>
              <a:rPr lang="en-IN" b="1" dirty="0"/>
              <a:t>Threat Protection:</a:t>
            </a:r>
            <a:r>
              <a:rPr lang="en-IN" dirty="0"/>
              <a:t> They can detect and block malicious activity, such as malware or phishing attempts, within cloud apps.</a:t>
            </a:r>
          </a:p>
          <a:p>
            <a:r>
              <a:rPr lang="en-IN" b="1" dirty="0"/>
              <a:t>Where:</a:t>
            </a:r>
            <a:r>
              <a:rPr lang="en-IN" dirty="0"/>
              <a:t> CASBs are deployed in the cloud, typically as a SaaS offering themselves. They sit between your users and the cloud apps they access, regardless of where the users are located.</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CASB </a:t>
            </a:r>
          </a:p>
          <a:p>
            <a:r>
              <a:rPr lang="en-IN" dirty="0"/>
              <a:t>(Cloud Access Security Broker)</a:t>
            </a:r>
            <a:endParaRPr lang="en-US" dirty="0"/>
          </a:p>
        </p:txBody>
      </p:sp>
    </p:spTree>
    <p:extLst>
      <p:ext uri="{BB962C8B-B14F-4D97-AF65-F5344CB8AC3E}">
        <p14:creationId xmlns:p14="http://schemas.microsoft.com/office/powerpoint/2010/main" val="3582011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524315"/>
          </a:xfrm>
          <a:prstGeom prst="rect">
            <a:avLst/>
          </a:prstGeom>
          <a:noFill/>
        </p:spPr>
        <p:txBody>
          <a:bodyPr wrap="square">
            <a:spAutoFit/>
          </a:bodyPr>
          <a:lstStyle/>
          <a:p>
            <a:r>
              <a:rPr lang="en-IN" b="1" dirty="0"/>
              <a:t>What:</a:t>
            </a:r>
            <a:r>
              <a:rPr lang="en-IN" dirty="0"/>
              <a:t> A security tool that protects the workloads (applications and data) running in your cloud environment. It's like a security blanket wrapped around your cloud applications.</a:t>
            </a:r>
          </a:p>
          <a:p>
            <a:r>
              <a:rPr lang="en-IN" b="1" dirty="0"/>
              <a:t>How:</a:t>
            </a:r>
            <a:r>
              <a:rPr lang="en-IN" dirty="0"/>
              <a:t> CWPPs work by using agents or sensors to monitor and secure the workloads running on virtual machines or containers. These tools can detect and block threats, identify vulnerabilities, and enforce security policies.</a:t>
            </a:r>
          </a:p>
          <a:p>
            <a:r>
              <a:rPr lang="en-IN" b="1" dirty="0"/>
              <a:t>When:</a:t>
            </a:r>
            <a:r>
              <a:rPr lang="en-IN" dirty="0"/>
              <a:t> CWPP emerged in the late 2000s as cloud computing and virtualization became more prevalent. Gartner formally defined the category in 2010.</a:t>
            </a:r>
          </a:p>
          <a:p>
            <a:r>
              <a:rPr lang="en-IN" b="1" dirty="0"/>
              <a:t>Why:</a:t>
            </a:r>
            <a:r>
              <a:rPr lang="en-IN" dirty="0"/>
              <a:t> CWPPs are essential for several reasons:</a:t>
            </a:r>
          </a:p>
          <a:p>
            <a:pPr>
              <a:buFont typeface="Arial" panose="020B0604020202020204" pitchFamily="34" charset="0"/>
              <a:buChar char="•"/>
            </a:pPr>
            <a:r>
              <a:rPr lang="en-IN" b="1" dirty="0"/>
              <a:t>Runtime Protection:</a:t>
            </a:r>
            <a:r>
              <a:rPr lang="en-IN" dirty="0"/>
              <a:t> They offer continuous monitoring and protection for cloud workloads against attacks like malware, intrusions, and exploits.</a:t>
            </a:r>
          </a:p>
          <a:p>
            <a:pPr>
              <a:buFont typeface="Arial" panose="020B0604020202020204" pitchFamily="34" charset="0"/>
              <a:buChar char="•"/>
            </a:pPr>
            <a:r>
              <a:rPr lang="en-IN" b="1" dirty="0"/>
              <a:t>Vulnerability Management:</a:t>
            </a:r>
            <a:r>
              <a:rPr lang="en-IN" dirty="0"/>
              <a:t> They can identify vulnerabilities in your workloads and help you prioritize remediation efforts.</a:t>
            </a:r>
          </a:p>
          <a:p>
            <a:pPr>
              <a:buFont typeface="Arial" panose="020B0604020202020204" pitchFamily="34" charset="0"/>
              <a:buChar char="•"/>
            </a:pPr>
            <a:r>
              <a:rPr lang="en-IN" b="1" dirty="0"/>
              <a:t>Compliance:</a:t>
            </a:r>
            <a:r>
              <a:rPr lang="en-IN" dirty="0"/>
              <a:t> They help you meet regulatory requirements by ensuring your cloud workloads adhere to security standards.</a:t>
            </a:r>
          </a:p>
          <a:p>
            <a:r>
              <a:rPr lang="en-IN" b="1" dirty="0"/>
              <a:t>Where:</a:t>
            </a:r>
            <a:r>
              <a:rPr lang="en-IN" dirty="0"/>
              <a:t> CWPPs are deployed in the cloud environment itself, protecting the workloads running on various cloud platforms like AWS, Azure, or Google Cloud. They can also be used in hybrid cloud environments, where some workloads run on-premises and others in the cloud.</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CWPP </a:t>
            </a:r>
          </a:p>
          <a:p>
            <a:r>
              <a:rPr lang="en-IN" dirty="0"/>
              <a:t>(Cloud Workload Protection Platform)</a:t>
            </a:r>
            <a:endParaRPr lang="en-US" dirty="0"/>
          </a:p>
        </p:txBody>
      </p:sp>
      <p:pic>
        <p:nvPicPr>
          <p:cNvPr id="5122" name="Picture 2" descr="CrowdStrike Falcon Cloud Security">
            <a:extLst>
              <a:ext uri="{FF2B5EF4-FFF2-40B4-BE49-F238E27FC236}">
                <a16:creationId xmlns:a16="http://schemas.microsoft.com/office/drawing/2014/main" id="{3982BCFA-AC91-23A6-1996-A8BBA162B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436" y="5838546"/>
            <a:ext cx="1724628" cy="900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Wiz">
            <a:extLst>
              <a:ext uri="{FF2B5EF4-FFF2-40B4-BE49-F238E27FC236}">
                <a16:creationId xmlns:a16="http://schemas.microsoft.com/office/drawing/2014/main" id="{F054B95A-BD1F-2DB4-76BB-6E68F78A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8993" y="5726268"/>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ingularity Cloud Security">
            <a:extLst>
              <a:ext uri="{FF2B5EF4-FFF2-40B4-BE49-F238E27FC236}">
                <a16:creationId xmlns:a16="http://schemas.microsoft.com/office/drawing/2014/main" id="{A37C5551-DC3F-C466-DC84-01FD3AAB88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792" y="5737094"/>
            <a:ext cx="1299997" cy="7416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Prisma Cloud">
            <a:extLst>
              <a:ext uri="{FF2B5EF4-FFF2-40B4-BE49-F238E27FC236}">
                <a16:creationId xmlns:a16="http://schemas.microsoft.com/office/drawing/2014/main" id="{B3BC16C7-D3D0-8A7C-2BB2-EE4B3EB022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55238" y="5726268"/>
            <a:ext cx="1987953" cy="76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7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801314"/>
          </a:xfrm>
          <a:prstGeom prst="rect">
            <a:avLst/>
          </a:prstGeom>
          <a:noFill/>
        </p:spPr>
        <p:txBody>
          <a:bodyPr wrap="square">
            <a:spAutoFit/>
          </a:bodyPr>
          <a:lstStyle/>
          <a:p>
            <a:r>
              <a:rPr lang="en-IN" b="1" dirty="0"/>
              <a:t>What:</a:t>
            </a:r>
            <a:r>
              <a:rPr lang="en-IN" dirty="0"/>
              <a:t> A comprehensive security platform that protects cloud-native applications throughout their lifecycle, from development to runtime. It's like a security shield that covers your entire cloud-native app ecosystem.</a:t>
            </a:r>
          </a:p>
          <a:p>
            <a:r>
              <a:rPr lang="en-IN" b="1" dirty="0"/>
              <a:t>How:</a:t>
            </a:r>
            <a:r>
              <a:rPr lang="en-IN" dirty="0"/>
              <a:t> CNAPP combines various security capabilities, including:</a:t>
            </a:r>
          </a:p>
          <a:p>
            <a:pPr>
              <a:buFont typeface="Arial" panose="020B0604020202020204" pitchFamily="34" charset="0"/>
              <a:buChar char="•"/>
            </a:pPr>
            <a:r>
              <a:rPr lang="en-IN" b="1" dirty="0"/>
              <a:t>Code Security:</a:t>
            </a:r>
            <a:r>
              <a:rPr lang="en-IN" dirty="0"/>
              <a:t> Scanning code for vulnerabilities during development.</a:t>
            </a:r>
          </a:p>
          <a:p>
            <a:pPr>
              <a:buFont typeface="Arial" panose="020B0604020202020204" pitchFamily="34" charset="0"/>
              <a:buChar char="•"/>
            </a:pPr>
            <a:r>
              <a:rPr lang="en-IN" b="1" dirty="0"/>
              <a:t>Infrastructure Security:</a:t>
            </a:r>
            <a:r>
              <a:rPr lang="en-IN" dirty="0"/>
              <a:t> Assessing the security posture of your cloud infrastructure (like CSPM).</a:t>
            </a:r>
          </a:p>
          <a:p>
            <a:pPr>
              <a:buFont typeface="Arial" panose="020B0604020202020204" pitchFamily="34" charset="0"/>
              <a:buChar char="•"/>
            </a:pPr>
            <a:r>
              <a:rPr lang="en-IN" b="1" dirty="0"/>
              <a:t>Workload Security:</a:t>
            </a:r>
            <a:r>
              <a:rPr lang="en-IN" dirty="0"/>
              <a:t> Protecting running applications and data (like CWPP).</a:t>
            </a:r>
          </a:p>
          <a:p>
            <a:pPr>
              <a:buFont typeface="Arial" panose="020B0604020202020204" pitchFamily="34" charset="0"/>
              <a:buChar char="•"/>
            </a:pPr>
            <a:r>
              <a:rPr lang="en-IN" b="1" dirty="0"/>
              <a:t>Runtime Security:</a:t>
            </a:r>
            <a:r>
              <a:rPr lang="en-IN" dirty="0"/>
              <a:t> Monitoring for threats and attacks in real-time.</a:t>
            </a:r>
          </a:p>
          <a:p>
            <a:r>
              <a:rPr lang="en-IN" b="1" dirty="0"/>
              <a:t>When:</a:t>
            </a:r>
            <a:r>
              <a:rPr lang="en-IN" dirty="0"/>
              <a:t> CNAPP emerged as a formal category around 2020, driven by the increasing adoption of cloud-native technologies like containers, Kubernetes, and microservices.</a:t>
            </a:r>
          </a:p>
          <a:p>
            <a:r>
              <a:rPr lang="en-IN" b="1" dirty="0"/>
              <a:t>Why:</a:t>
            </a:r>
            <a:r>
              <a:rPr lang="en-IN" dirty="0"/>
              <a:t> CNAPPs offer several advantages:</a:t>
            </a:r>
          </a:p>
          <a:p>
            <a:pPr>
              <a:buFont typeface="Arial" panose="020B0604020202020204" pitchFamily="34" charset="0"/>
              <a:buChar char="•"/>
            </a:pPr>
            <a:r>
              <a:rPr lang="en-IN" b="1" dirty="0"/>
              <a:t>Unified Security:</a:t>
            </a:r>
            <a:r>
              <a:rPr lang="en-IN" dirty="0"/>
              <a:t> They provide a single platform for managing security across the entire cloud-native stack.</a:t>
            </a:r>
          </a:p>
          <a:p>
            <a:pPr>
              <a:buFont typeface="Arial" panose="020B0604020202020204" pitchFamily="34" charset="0"/>
              <a:buChar char="•"/>
            </a:pPr>
            <a:r>
              <a:rPr lang="en-IN" b="1" dirty="0" err="1"/>
              <a:t>DevSecOps</a:t>
            </a:r>
            <a:r>
              <a:rPr lang="en-IN" b="1" dirty="0"/>
              <a:t> Integration:</a:t>
            </a:r>
            <a:r>
              <a:rPr lang="en-IN" dirty="0"/>
              <a:t> They seamlessly integrate into the development and deployment workflows, promoting a "shift left" security approach.</a:t>
            </a:r>
          </a:p>
          <a:p>
            <a:pPr>
              <a:buFont typeface="Arial" panose="020B0604020202020204" pitchFamily="34" charset="0"/>
              <a:buChar char="•"/>
            </a:pPr>
            <a:r>
              <a:rPr lang="en-IN" b="1" dirty="0"/>
              <a:t>Comprehensive Protection:</a:t>
            </a:r>
            <a:r>
              <a:rPr lang="en-IN" dirty="0"/>
              <a:t> They address a wider range of threats and vulnerabilities compared to traditional cloud security tools.</a:t>
            </a:r>
          </a:p>
          <a:p>
            <a:r>
              <a:rPr lang="en-IN" b="1" dirty="0"/>
              <a:t>Where:</a:t>
            </a:r>
            <a:r>
              <a:rPr lang="en-IN" dirty="0"/>
              <a:t> CNAPPs are deployed in cloud environments that host cloud-native applications. They can run on various cloud platforms or be offered as SaaS solutions.</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69111" y="305308"/>
            <a:ext cx="7983637" cy="1015663"/>
          </a:xfrm>
          <a:prstGeom prst="rect">
            <a:avLst/>
          </a:prstGeom>
        </p:spPr>
        <p:txBody>
          <a:bodyPr vert="horz" lIns="91440" tIns="45720" rIns="91440" bIns="45720" rtlCol="0" anchor="ctr">
            <a:normAutofit fontScale="85000" lnSpcReduction="10000"/>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CNAPP </a:t>
            </a:r>
          </a:p>
          <a:p>
            <a:r>
              <a:rPr lang="en-IN" dirty="0"/>
              <a:t>(Cloud Native Application Protection Platform)</a:t>
            </a:r>
            <a:endParaRPr lang="en-US" dirty="0"/>
          </a:p>
        </p:txBody>
      </p:sp>
      <p:pic>
        <p:nvPicPr>
          <p:cNvPr id="2" name="Picture 4" descr="Wiz">
            <a:extLst>
              <a:ext uri="{FF2B5EF4-FFF2-40B4-BE49-F238E27FC236}">
                <a16:creationId xmlns:a16="http://schemas.microsoft.com/office/drawing/2014/main" id="{E2C24BE2-2676-5B57-4BFD-6906E925A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991" y="6014093"/>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ingularity Cloud Security">
            <a:extLst>
              <a:ext uri="{FF2B5EF4-FFF2-40B4-BE49-F238E27FC236}">
                <a16:creationId xmlns:a16="http://schemas.microsoft.com/office/drawing/2014/main" id="{3879A16E-13AF-2BE7-89B3-53484A00D7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7117" y="6056103"/>
            <a:ext cx="1299997" cy="74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risma Cloud">
            <a:extLst>
              <a:ext uri="{FF2B5EF4-FFF2-40B4-BE49-F238E27FC236}">
                <a16:creationId xmlns:a16="http://schemas.microsoft.com/office/drawing/2014/main" id="{E3F0736E-0EA6-B23F-05AB-84F2C688C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43" y="6175901"/>
            <a:ext cx="1761961" cy="676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Orca Security">
            <a:extLst>
              <a:ext uri="{FF2B5EF4-FFF2-40B4-BE49-F238E27FC236}">
                <a16:creationId xmlns:a16="http://schemas.microsoft.com/office/drawing/2014/main" id="{8A150EA0-5B33-E276-9126-26CFA31697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4709" y="5786482"/>
            <a:ext cx="947355" cy="942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45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7977BAE-E640-6291-4215-B4A5C2E47C6F}"/>
              </a:ext>
            </a:extLst>
          </p:cNvPr>
          <p:cNvSpPr txBox="1"/>
          <p:nvPr/>
        </p:nvSpPr>
        <p:spPr>
          <a:xfrm>
            <a:off x="106101" y="1456489"/>
            <a:ext cx="11979797" cy="4524315"/>
          </a:xfrm>
          <a:prstGeom prst="rect">
            <a:avLst/>
          </a:prstGeom>
          <a:noFill/>
        </p:spPr>
        <p:txBody>
          <a:bodyPr wrap="square">
            <a:spAutoFit/>
          </a:bodyPr>
          <a:lstStyle/>
          <a:p>
            <a:r>
              <a:rPr lang="en-IN" b="1" dirty="0"/>
              <a:t>What:</a:t>
            </a:r>
            <a:r>
              <a:rPr lang="en-IN" dirty="0"/>
              <a:t> A security tool that helps manage and govern access permissions (entitlements) within your cloud infrastructure. Think of it as the bouncer at a nightclub, ensuring only the right people get in and have access to the right areas.</a:t>
            </a:r>
          </a:p>
          <a:p>
            <a:r>
              <a:rPr lang="en-IN" b="1" dirty="0"/>
              <a:t>How:</a:t>
            </a:r>
            <a:r>
              <a:rPr lang="en-IN" dirty="0"/>
              <a:t> CIEM tools continuously monitor the permissions and access rights assigned to users, roles, services, and resources in your cloud environment. They </a:t>
            </a:r>
            <a:r>
              <a:rPr lang="en-IN" dirty="0" err="1"/>
              <a:t>analyze</a:t>
            </a:r>
            <a:r>
              <a:rPr lang="en-IN" dirty="0"/>
              <a:t> these entitlements, identify risks like excessive permissions or toxic combinations, and enforce least privilege principles.</a:t>
            </a:r>
          </a:p>
          <a:p>
            <a:r>
              <a:rPr lang="en-IN" b="1" dirty="0"/>
              <a:t>When:</a:t>
            </a:r>
            <a:r>
              <a:rPr lang="en-IN" dirty="0"/>
              <a:t> CIEM emerged around 2018 as cloud environments grew in complexity, making it challenging to manage the vast number of identities and permissions.</a:t>
            </a:r>
          </a:p>
          <a:p>
            <a:r>
              <a:rPr lang="en-IN" b="1" dirty="0"/>
              <a:t>Why:</a:t>
            </a:r>
            <a:r>
              <a:rPr lang="en-IN" dirty="0"/>
              <a:t> CIEM is crucial for several reasons:</a:t>
            </a:r>
          </a:p>
          <a:p>
            <a:pPr>
              <a:buFont typeface="Arial" panose="020B0604020202020204" pitchFamily="34" charset="0"/>
              <a:buChar char="•"/>
            </a:pPr>
            <a:r>
              <a:rPr lang="en-IN" b="1" dirty="0"/>
              <a:t>Risk Reduction:</a:t>
            </a:r>
            <a:r>
              <a:rPr lang="en-IN" dirty="0"/>
              <a:t> It helps minimize the risk of unauthorized access, data breaches, and privilege escalation by ensuring least privilege and identifying excessive permissions.</a:t>
            </a:r>
          </a:p>
          <a:p>
            <a:pPr>
              <a:buFont typeface="Arial" panose="020B0604020202020204" pitchFamily="34" charset="0"/>
              <a:buChar char="•"/>
            </a:pPr>
            <a:r>
              <a:rPr lang="en-IN" b="1" dirty="0"/>
              <a:t>Compliance:</a:t>
            </a:r>
            <a:r>
              <a:rPr lang="en-IN" dirty="0"/>
              <a:t> It helps organizations meet regulatory requirements (like GDPR, HIPAA) by demonstrating proper access controls and governance.</a:t>
            </a:r>
          </a:p>
          <a:p>
            <a:pPr>
              <a:buFont typeface="Arial" panose="020B0604020202020204" pitchFamily="34" charset="0"/>
              <a:buChar char="•"/>
            </a:pPr>
            <a:r>
              <a:rPr lang="en-IN" b="1" dirty="0"/>
              <a:t>Operational Efficiency:</a:t>
            </a:r>
            <a:r>
              <a:rPr lang="en-IN" dirty="0"/>
              <a:t> It automates the process of entitlement reviews and certifications, saving time and effort for security teams.</a:t>
            </a:r>
          </a:p>
          <a:p>
            <a:r>
              <a:rPr lang="en-IN" b="1" dirty="0"/>
              <a:t>Where:</a:t>
            </a:r>
            <a:r>
              <a:rPr lang="en-IN" dirty="0"/>
              <a:t> CIEM tools are typically deployed as SaaS solutions, integrating with various cloud platforms like AWS, Azure, and Google Cloud. They can also be used in hybrid and multi-cloud environments.</a:t>
            </a:r>
          </a:p>
        </p:txBody>
      </p:sp>
      <p:sp>
        <p:nvSpPr>
          <p:cNvPr id="12" name="TextBox 11">
            <a:extLst>
              <a:ext uri="{FF2B5EF4-FFF2-40B4-BE49-F238E27FC236}">
                <a16:creationId xmlns:a16="http://schemas.microsoft.com/office/drawing/2014/main" id="{2BE4D7B7-3306-6BC8-66E6-A89AD75276A6}"/>
              </a:ext>
            </a:extLst>
          </p:cNvPr>
          <p:cNvSpPr txBox="1"/>
          <p:nvPr/>
        </p:nvSpPr>
        <p:spPr>
          <a:xfrm>
            <a:off x="245961" y="189561"/>
            <a:ext cx="8076236" cy="1083654"/>
          </a:xfrm>
          <a:prstGeom prst="rect">
            <a:avLst/>
          </a:prstGeom>
        </p:spPr>
        <p:txBody>
          <a:bodyPr vert="horz" lIns="91440" tIns="45720" rIns="91440" bIns="45720" rtlCol="0" anchor="ctr">
            <a:normAutofit fontScale="77500" lnSpcReduction="20000"/>
          </a:bodyPr>
          <a:lstStyle>
            <a:lvl1pPr indent="-228600">
              <a:lnSpc>
                <a:spcPts val="3600"/>
              </a:lnSpc>
              <a:spcBef>
                <a:spcPts val="0"/>
              </a:spcBef>
              <a:buFont typeface="Arial" panose="020B0604020202020204" pitchFamily="34" charset="0"/>
              <a:buNone/>
              <a:defRPr sz="3600" b="1" spc="-150" baseline="0">
                <a:latin typeface="Arial" pitchFamily="34" charset="0"/>
                <a:cs typeface="Arial"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IN" dirty="0"/>
              <a:t>CIEM </a:t>
            </a:r>
          </a:p>
          <a:p>
            <a:r>
              <a:rPr lang="en-IN" dirty="0"/>
              <a:t>(Cloud Infrastructure Entitlements Management)</a:t>
            </a:r>
            <a:endParaRPr lang="en-US" dirty="0"/>
          </a:p>
        </p:txBody>
      </p:sp>
      <p:pic>
        <p:nvPicPr>
          <p:cNvPr id="3" name="Picture 2">
            <a:extLst>
              <a:ext uri="{FF2B5EF4-FFF2-40B4-BE49-F238E27FC236}">
                <a16:creationId xmlns:a16="http://schemas.microsoft.com/office/drawing/2014/main" id="{9A7F2DA5-446E-8359-E1AE-6D80D181A6B4}"/>
              </a:ext>
            </a:extLst>
          </p:cNvPr>
          <p:cNvPicPr>
            <a:picLocks noChangeAspect="1"/>
          </p:cNvPicPr>
          <p:nvPr/>
        </p:nvPicPr>
        <p:blipFill>
          <a:blip r:embed="rId3"/>
          <a:stretch>
            <a:fillRect/>
          </a:stretch>
        </p:blipFill>
        <p:spPr>
          <a:xfrm>
            <a:off x="10053898" y="5779128"/>
            <a:ext cx="2032000" cy="812800"/>
          </a:xfrm>
          <a:prstGeom prst="rect">
            <a:avLst/>
          </a:prstGeom>
        </p:spPr>
      </p:pic>
      <p:pic>
        <p:nvPicPr>
          <p:cNvPr id="4" name="Picture 4" descr="Wiz">
            <a:extLst>
              <a:ext uri="{FF2B5EF4-FFF2-40B4-BE49-F238E27FC236}">
                <a16:creationId xmlns:a16="http://schemas.microsoft.com/office/drawing/2014/main" id="{7C0CCDD9-3E84-2DE8-578C-DBD0C858FA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6160" y="5757678"/>
            <a:ext cx="758105" cy="7584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risma Cloud">
            <a:extLst>
              <a:ext uri="{FF2B5EF4-FFF2-40B4-BE49-F238E27FC236}">
                <a16:creationId xmlns:a16="http://schemas.microsoft.com/office/drawing/2014/main" id="{FB3214CC-1A5C-746E-0548-D1DA36FE74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007" y="5980804"/>
            <a:ext cx="1987953" cy="763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Orca Security">
            <a:extLst>
              <a:ext uri="{FF2B5EF4-FFF2-40B4-BE49-F238E27FC236}">
                <a16:creationId xmlns:a16="http://schemas.microsoft.com/office/drawing/2014/main" id="{6BF945F5-3EF3-377A-1933-29CB10CBBB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040" y="5927589"/>
            <a:ext cx="1182974" cy="1177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136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p:txBody>
          <a:bodyPr>
            <a:normAutofit fontScale="77500" lnSpcReduction="20000"/>
          </a:bodyPr>
          <a:lstStyle/>
          <a:p>
            <a:r>
              <a:rPr lang="en-IN" dirty="0"/>
              <a:t>Cloud Security Posture Management (CSPM) in Depth - Continuous Monitoring: Your 24/7 Security Guard</a:t>
            </a:r>
          </a:p>
        </p:txBody>
      </p:sp>
      <p:pic>
        <p:nvPicPr>
          <p:cNvPr id="10242" name="Picture 2" descr="Cloud Security Posture Management (CSPM) | Orca Security">
            <a:extLst>
              <a:ext uri="{FF2B5EF4-FFF2-40B4-BE49-F238E27FC236}">
                <a16:creationId xmlns:a16="http://schemas.microsoft.com/office/drawing/2014/main" id="{61390950-DBB0-1508-E5E9-8740B5CE11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02203" y="1493838"/>
            <a:ext cx="718119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7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024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97406-419C-909B-6CE8-81552546AE43}"/>
              </a:ext>
            </a:extLst>
          </p:cNvPr>
          <p:cNvSpPr>
            <a:spLocks noGrp="1"/>
          </p:cNvSpPr>
          <p:nvPr>
            <p:ph sz="quarter" idx="10"/>
          </p:nvPr>
        </p:nvSpPr>
        <p:spPr/>
        <p:txBody>
          <a:bodyPr/>
          <a:lstStyle/>
          <a:p>
            <a:r>
              <a:rPr lang="en-US" dirty="0"/>
              <a:t>CC ZG504, Cloud Security Foundations </a:t>
            </a:r>
            <a:br>
              <a:rPr lang="en-US" dirty="0"/>
            </a:br>
            <a:r>
              <a:rPr lang="en-US" dirty="0"/>
              <a:t>Lecture No.2</a:t>
            </a:r>
          </a:p>
        </p:txBody>
      </p:sp>
    </p:spTree>
    <p:extLst>
      <p:ext uri="{BB962C8B-B14F-4D97-AF65-F5344CB8AC3E}">
        <p14:creationId xmlns:p14="http://schemas.microsoft.com/office/powerpoint/2010/main" val="107358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a:xfrm>
            <a:off x="128607" y="7541"/>
            <a:ext cx="8432800" cy="1143000"/>
          </a:xfrm>
        </p:spPr>
        <p:txBody>
          <a:bodyPr>
            <a:normAutofit fontScale="70000" lnSpcReduction="20000"/>
          </a:bodyPr>
          <a:lstStyle/>
          <a:p>
            <a:r>
              <a:rPr lang="en-IN" dirty="0"/>
              <a:t>Cloud Security Posture Management (CSPM) in Depth - Compliance: Your Passport to Regulatory Confidence</a:t>
            </a:r>
          </a:p>
        </p:txBody>
      </p:sp>
      <p:pic>
        <p:nvPicPr>
          <p:cNvPr id="11266" name="Picture 2" descr="Cloud Security Posture Management | CSPM - Palo Alto Networks">
            <a:extLst>
              <a:ext uri="{FF2B5EF4-FFF2-40B4-BE49-F238E27FC236}">
                <a16:creationId xmlns:a16="http://schemas.microsoft.com/office/drawing/2014/main" id="{28C5DDB0-6C04-CB5A-36D6-259CA2FEC7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8607" y="1326357"/>
            <a:ext cx="7241539" cy="452596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What is CSPM? [How CSPM Tools Work] | Wiz">
            <a:extLst>
              <a:ext uri="{FF2B5EF4-FFF2-40B4-BE49-F238E27FC236}">
                <a16:creationId xmlns:a16="http://schemas.microsoft.com/office/drawing/2014/main" id="{E60801DD-DA36-F316-BE96-21C6AB93BC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73" t="9959" r="7154" b="10379"/>
          <a:stretch/>
        </p:blipFill>
        <p:spPr bwMode="auto">
          <a:xfrm>
            <a:off x="4345007" y="1036638"/>
            <a:ext cx="7647284" cy="510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193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A95E72-2584-282A-C80C-3E7558F9C7EC}"/>
              </a:ext>
            </a:extLst>
          </p:cNvPr>
          <p:cNvSpPr>
            <a:spLocks noGrp="1"/>
          </p:cNvSpPr>
          <p:nvPr>
            <p:ph sz="quarter" idx="10"/>
          </p:nvPr>
        </p:nvSpPr>
        <p:spPr/>
        <p:txBody>
          <a:bodyPr>
            <a:normAutofit fontScale="85000" lnSpcReduction="10000"/>
          </a:bodyPr>
          <a:lstStyle/>
          <a:p>
            <a:r>
              <a:rPr lang="en-IN" dirty="0"/>
              <a:t>Cloud Security Posture Management (CSPM) in Depth - Integration: The Power of Teamwork</a:t>
            </a:r>
          </a:p>
        </p:txBody>
      </p:sp>
      <p:pic>
        <p:nvPicPr>
          <p:cNvPr id="12290" name="Picture 2" descr="What Is CSPM? - Palo Alto Networks">
            <a:extLst>
              <a:ext uri="{FF2B5EF4-FFF2-40B4-BE49-F238E27FC236}">
                <a16:creationId xmlns:a16="http://schemas.microsoft.com/office/drawing/2014/main" id="{8E872360-DFFB-C441-29B2-CE37010781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44800" y="2175669"/>
            <a:ext cx="6096000" cy="316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73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229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E81AE27-A5D1-EA35-FE0A-9B008CF97D3B}"/>
              </a:ext>
            </a:extLst>
          </p:cNvPr>
          <p:cNvSpPr>
            <a:spLocks noGrp="1"/>
          </p:cNvSpPr>
          <p:nvPr>
            <p:ph idx="1"/>
          </p:nvPr>
        </p:nvSpPr>
        <p:spPr/>
        <p:txBody>
          <a:bodyPr/>
          <a:lstStyle/>
          <a:p>
            <a:r>
              <a:rPr lang="en-IN" b="1" dirty="0"/>
              <a:t>Example: S3 Bucket Misconfiguration</a:t>
            </a:r>
            <a:endParaRPr lang="en-IN" dirty="0"/>
          </a:p>
          <a:p>
            <a:pPr>
              <a:buFont typeface="+mj-lt"/>
              <a:buAutoNum type="arabicPeriod"/>
            </a:pPr>
            <a:r>
              <a:rPr lang="en-IN" b="1" dirty="0"/>
              <a:t>Detection:</a:t>
            </a:r>
            <a:r>
              <a:rPr lang="en-IN" dirty="0"/>
              <a:t> The CSPM tool detects that an S3 bucket containing sensitive data is publicly accessible due to a misconfigured bucket policy.</a:t>
            </a:r>
          </a:p>
          <a:p>
            <a:pPr>
              <a:buFont typeface="+mj-lt"/>
              <a:buAutoNum type="arabicPeriod"/>
            </a:pPr>
            <a:r>
              <a:rPr lang="en-IN" b="1" dirty="0"/>
              <a:t>Alert:</a:t>
            </a:r>
            <a:r>
              <a:rPr lang="en-IN" dirty="0"/>
              <a:t> It sends an alert to your security team, highlighting the severity of the issue and providing details on the misconfiguration.</a:t>
            </a:r>
          </a:p>
          <a:p>
            <a:pPr>
              <a:buFont typeface="+mj-lt"/>
              <a:buAutoNum type="arabicPeriod"/>
            </a:pPr>
            <a:r>
              <a:rPr lang="en-IN" b="1" dirty="0"/>
              <a:t>Remediation:</a:t>
            </a:r>
            <a:r>
              <a:rPr lang="en-IN" dirty="0"/>
              <a:t> The security team investigates the issue, modifies the bucket policy to restrict access, and verifies that the issue is resolved.</a:t>
            </a:r>
          </a:p>
          <a:p>
            <a:pPr>
              <a:buFont typeface="+mj-lt"/>
              <a:buAutoNum type="arabicPeriod"/>
            </a:pPr>
            <a:r>
              <a:rPr lang="en-IN" b="1" dirty="0"/>
              <a:t>Monitoring:</a:t>
            </a:r>
            <a:r>
              <a:rPr lang="en-IN" dirty="0"/>
              <a:t> The CSPM tool continues to monitor the S3 bucket and other AWS resources, ensuring that the security posture remains intact.</a:t>
            </a:r>
          </a:p>
        </p:txBody>
      </p:sp>
      <p:sp>
        <p:nvSpPr>
          <p:cNvPr id="3" name="Content Placeholder 2">
            <a:extLst>
              <a:ext uri="{FF2B5EF4-FFF2-40B4-BE49-F238E27FC236}">
                <a16:creationId xmlns:a16="http://schemas.microsoft.com/office/drawing/2014/main" id="{D3781C18-6CF1-7591-9550-3AB438F850DA}"/>
              </a:ext>
            </a:extLst>
          </p:cNvPr>
          <p:cNvSpPr>
            <a:spLocks noGrp="1"/>
          </p:cNvSpPr>
          <p:nvPr>
            <p:ph sz="quarter" idx="10"/>
          </p:nvPr>
        </p:nvSpPr>
        <p:spPr/>
        <p:txBody>
          <a:bodyPr/>
          <a:lstStyle/>
          <a:p>
            <a:r>
              <a:rPr lang="en-IN" dirty="0"/>
              <a:t>CSPM in Action: </a:t>
            </a:r>
          </a:p>
          <a:p>
            <a:r>
              <a:rPr lang="en-IN" dirty="0"/>
              <a:t>Securing Your AWS Cloud</a:t>
            </a:r>
            <a:endParaRPr lang="en-US" dirty="0"/>
          </a:p>
        </p:txBody>
      </p:sp>
    </p:spTree>
    <p:extLst>
      <p:ext uri="{BB962C8B-B14F-4D97-AF65-F5344CB8AC3E}">
        <p14:creationId xmlns:p14="http://schemas.microsoft.com/office/powerpoint/2010/main" val="958071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4169DD87-3EBE-44CA-9654-8AE0466B27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descr="Parking on footpaths in Bangalore - Here's what I did - Page 3 - Team-BHP">
            <a:extLst>
              <a:ext uri="{FF2B5EF4-FFF2-40B4-BE49-F238E27FC236}">
                <a16:creationId xmlns:a16="http://schemas.microsoft.com/office/drawing/2014/main" id="{7494137C-BF06-4A08-023E-025EE14272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2551"/>
          <a:stretch/>
        </p:blipFill>
        <p:spPr bwMode="auto">
          <a:xfrm>
            <a:off x="192526" y="550518"/>
            <a:ext cx="5799477" cy="278342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an builders sell covered parking in Maharashtra - RERA - Ajit R. Powar">
            <a:extLst>
              <a:ext uri="{FF2B5EF4-FFF2-40B4-BE49-F238E27FC236}">
                <a16:creationId xmlns:a16="http://schemas.microsoft.com/office/drawing/2014/main" id="{1F0DB6CF-9925-4AB6-4403-789273013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91"/>
          <a:stretch/>
        </p:blipFill>
        <p:spPr bwMode="auto">
          <a:xfrm>
            <a:off x="6191622" y="550517"/>
            <a:ext cx="5796945" cy="278342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reeing up the huge areas set aside for parking can transform our cities">
            <a:extLst>
              <a:ext uri="{FF2B5EF4-FFF2-40B4-BE49-F238E27FC236}">
                <a16:creationId xmlns:a16="http://schemas.microsoft.com/office/drawing/2014/main" id="{3EA4D1F5-0E31-F715-0961-F8790E931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 b="17159"/>
          <a:stretch/>
        </p:blipFill>
        <p:spPr bwMode="auto">
          <a:xfrm>
            <a:off x="196714" y="3514856"/>
            <a:ext cx="5799477" cy="27926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Garage and car parking Vastu tips">
            <a:extLst>
              <a:ext uri="{FF2B5EF4-FFF2-40B4-BE49-F238E27FC236}">
                <a16:creationId xmlns:a16="http://schemas.microsoft.com/office/drawing/2014/main" id="{07F7E271-7A43-1C84-283C-2AE42BD7B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0756" r="-3" b="6540"/>
          <a:stretch/>
        </p:blipFill>
        <p:spPr bwMode="auto">
          <a:xfrm>
            <a:off x="6195810" y="3514855"/>
            <a:ext cx="5796945" cy="279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129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web page&#10;&#10;Description automatically generated">
            <a:extLst>
              <a:ext uri="{FF2B5EF4-FFF2-40B4-BE49-F238E27FC236}">
                <a16:creationId xmlns:a16="http://schemas.microsoft.com/office/drawing/2014/main" id="{16394E81-406A-7DF1-ED62-23C6CF0601F9}"/>
              </a:ext>
            </a:extLst>
          </p:cNvPr>
          <p:cNvPicPr>
            <a:picLocks noGrp="1" noChangeAspect="1"/>
          </p:cNvPicPr>
          <p:nvPr>
            <p:ph idx="1"/>
          </p:nvPr>
        </p:nvPicPr>
        <p:blipFill>
          <a:blip r:embed="rId2"/>
          <a:stretch>
            <a:fillRect/>
          </a:stretch>
        </p:blipFill>
        <p:spPr>
          <a:xfrm>
            <a:off x="2617660" y="1493837"/>
            <a:ext cx="7186740" cy="4965729"/>
          </a:xfrm>
        </p:spPr>
      </p:pic>
      <p:sp>
        <p:nvSpPr>
          <p:cNvPr id="3" name="Content Placeholder 2">
            <a:extLst>
              <a:ext uri="{FF2B5EF4-FFF2-40B4-BE49-F238E27FC236}">
                <a16:creationId xmlns:a16="http://schemas.microsoft.com/office/drawing/2014/main" id="{C10F2363-38F5-A23F-C57F-052BC58348E2}"/>
              </a:ext>
            </a:extLst>
          </p:cNvPr>
          <p:cNvSpPr>
            <a:spLocks noGrp="1"/>
          </p:cNvSpPr>
          <p:nvPr>
            <p:ph sz="quarter" idx="10"/>
          </p:nvPr>
        </p:nvSpPr>
        <p:spPr/>
        <p:txBody>
          <a:bodyPr/>
          <a:lstStyle/>
          <a:p>
            <a:r>
              <a:rPr lang="en-US" dirty="0"/>
              <a:t>Threat Modeling Manifesto</a:t>
            </a:r>
          </a:p>
        </p:txBody>
      </p:sp>
    </p:spTree>
    <p:extLst>
      <p:ext uri="{BB962C8B-B14F-4D97-AF65-F5344CB8AC3E}">
        <p14:creationId xmlns:p14="http://schemas.microsoft.com/office/powerpoint/2010/main" val="1694782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8F820-2AAC-CC6F-1059-68BEF90F3122}"/>
              </a:ext>
            </a:extLst>
          </p:cNvPr>
          <p:cNvSpPr>
            <a:spLocks noGrp="1"/>
          </p:cNvSpPr>
          <p:nvPr>
            <p:ph sz="quarter" idx="10"/>
          </p:nvPr>
        </p:nvSpPr>
        <p:spPr/>
        <p:txBody>
          <a:bodyPr/>
          <a:lstStyle/>
          <a:p>
            <a:r>
              <a:rPr lang="en-IN" dirty="0"/>
              <a:t>What is Threat </a:t>
            </a:r>
            <a:r>
              <a:rPr lang="en-IN" dirty="0" err="1"/>
              <a:t>Modeling</a:t>
            </a:r>
            <a:r>
              <a:rPr lang="en-IN" dirty="0"/>
              <a:t>?</a:t>
            </a:r>
            <a:endParaRPr lang="en-US" dirty="0"/>
          </a:p>
        </p:txBody>
      </p:sp>
      <p:sp>
        <p:nvSpPr>
          <p:cNvPr id="2" name="Content Placeholder 1">
            <a:extLst>
              <a:ext uri="{FF2B5EF4-FFF2-40B4-BE49-F238E27FC236}">
                <a16:creationId xmlns:a16="http://schemas.microsoft.com/office/drawing/2014/main" id="{81FAE6B6-2664-EA63-8B5F-E7FB977A936F}"/>
              </a:ext>
            </a:extLst>
          </p:cNvPr>
          <p:cNvSpPr>
            <a:spLocks noGrp="1"/>
          </p:cNvSpPr>
          <p:nvPr>
            <p:ph idx="1"/>
          </p:nvPr>
        </p:nvSpPr>
        <p:spPr/>
        <p:txBody>
          <a:bodyPr/>
          <a:lstStyle/>
          <a:p>
            <a:pPr>
              <a:buFont typeface="Arial" panose="020B0604020202020204" pitchFamily="34" charset="0"/>
              <a:buChar char="•"/>
            </a:pPr>
            <a:r>
              <a:rPr lang="en-IN" dirty="0"/>
              <a:t>Imagine you're a general preparing for battle. You need to anticipate your enemy's moves and plan your </a:t>
            </a:r>
            <a:r>
              <a:rPr lang="en-IN" dirty="0" err="1"/>
              <a:t>defenses</a:t>
            </a:r>
            <a:r>
              <a:rPr lang="en-IN" dirty="0"/>
              <a:t> accordingly. That's what threat </a:t>
            </a:r>
            <a:r>
              <a:rPr lang="en-IN" dirty="0" err="1"/>
              <a:t>modeling</a:t>
            </a:r>
            <a:r>
              <a:rPr lang="en-IN" dirty="0"/>
              <a:t> does for your cloud environment. </a:t>
            </a:r>
          </a:p>
          <a:p>
            <a:pPr>
              <a:buFont typeface="Arial" panose="020B0604020202020204" pitchFamily="34" charset="0"/>
              <a:buChar char="•"/>
            </a:pPr>
            <a:r>
              <a:rPr lang="en-IN" dirty="0"/>
              <a:t>It's a structured process of identifying, </a:t>
            </a:r>
            <a:r>
              <a:rPr lang="en-IN" dirty="0" err="1"/>
              <a:t>analyzing</a:t>
            </a:r>
            <a:r>
              <a:rPr lang="en-IN" dirty="0"/>
              <a:t>, and prioritizing potential threats to your cloud assets (data, applications, infrastructure). It's like creating a map of your vulnerabilities and weaknesses so you can fortify them before attackers exploit them.</a:t>
            </a:r>
            <a:endParaRPr lang="en-US" dirty="0"/>
          </a:p>
        </p:txBody>
      </p:sp>
      <p:pic>
        <p:nvPicPr>
          <p:cNvPr id="15362" name="Picture 2" descr="Diving into Threat Modeling @ Mercari - Speaker Deck">
            <a:extLst>
              <a:ext uri="{FF2B5EF4-FFF2-40B4-BE49-F238E27FC236}">
                <a16:creationId xmlns:a16="http://schemas.microsoft.com/office/drawing/2014/main" id="{134CB1AC-44F6-6C97-6257-8D9F441336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36" t="34005" r="26798" b="9329"/>
          <a:stretch/>
        </p:blipFill>
        <p:spPr bwMode="auto">
          <a:xfrm>
            <a:off x="6096000" y="3782231"/>
            <a:ext cx="4205468" cy="2923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52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0D3BD-5EDD-19E0-9A7C-4CE2C5C0CB04}"/>
              </a:ext>
            </a:extLst>
          </p:cNvPr>
          <p:cNvSpPr>
            <a:spLocks noGrp="1"/>
          </p:cNvSpPr>
          <p:nvPr>
            <p:ph idx="1"/>
          </p:nvPr>
        </p:nvSpPr>
        <p:spPr/>
        <p:txBody>
          <a:bodyPr/>
          <a:lstStyle/>
          <a:p>
            <a:pPr>
              <a:buFont typeface="Arial" panose="020B0604020202020204" pitchFamily="34" charset="0"/>
              <a:buChar char="•"/>
            </a:pPr>
            <a:r>
              <a:rPr lang="en-IN" b="1" dirty="0"/>
              <a:t>Proactive </a:t>
            </a:r>
            <a:r>
              <a:rPr lang="en-IN" b="1" dirty="0" err="1"/>
              <a:t>Defense</a:t>
            </a:r>
            <a:r>
              <a:rPr lang="en-IN" b="1" dirty="0"/>
              <a:t>:</a:t>
            </a:r>
            <a:r>
              <a:rPr lang="en-IN" dirty="0"/>
              <a:t> Threat </a:t>
            </a:r>
            <a:r>
              <a:rPr lang="en-IN" dirty="0" err="1"/>
              <a:t>modeling</a:t>
            </a:r>
            <a:r>
              <a:rPr lang="en-IN" dirty="0"/>
              <a:t> shifts your focus from reactive firefighting to proactive </a:t>
            </a:r>
            <a:r>
              <a:rPr lang="en-IN" dirty="0" err="1"/>
              <a:t>defense</a:t>
            </a:r>
            <a:r>
              <a:rPr lang="en-IN" dirty="0"/>
              <a:t>. You can identify and address vulnerabilities before they are exploited, reducing the risk of security breaches and data loss. </a:t>
            </a:r>
          </a:p>
          <a:p>
            <a:pPr>
              <a:buFont typeface="Arial" panose="020B0604020202020204" pitchFamily="34" charset="0"/>
              <a:buChar char="•"/>
            </a:pPr>
            <a:r>
              <a:rPr lang="en-IN" b="1" dirty="0"/>
              <a:t>Informed Decision-Making:</a:t>
            </a:r>
            <a:r>
              <a:rPr lang="en-IN" dirty="0"/>
              <a:t> By understanding the potential threats, you can make informed decisions about security investments and prioritize remediation efforts based on the risks they pose. </a:t>
            </a:r>
          </a:p>
          <a:p>
            <a:pPr>
              <a:buFont typeface="Arial" panose="020B0604020202020204" pitchFamily="34" charset="0"/>
              <a:buChar char="•"/>
            </a:pPr>
            <a:r>
              <a:rPr lang="en-IN" b="1" dirty="0"/>
              <a:t>Improved Security Posture:</a:t>
            </a:r>
            <a:r>
              <a:rPr lang="en-IN" dirty="0"/>
              <a:t> Regular threat </a:t>
            </a:r>
            <a:r>
              <a:rPr lang="en-IN" dirty="0" err="1"/>
              <a:t>modeling</a:t>
            </a:r>
            <a:r>
              <a:rPr lang="en-IN" dirty="0"/>
              <a:t> strengthens your overall security posture by continuously identifying and addressing new threats as they emerge.</a:t>
            </a:r>
            <a:endParaRPr lang="en-US" dirty="0"/>
          </a:p>
        </p:txBody>
      </p:sp>
      <p:sp>
        <p:nvSpPr>
          <p:cNvPr id="3" name="Content Placeholder 2">
            <a:extLst>
              <a:ext uri="{FF2B5EF4-FFF2-40B4-BE49-F238E27FC236}">
                <a16:creationId xmlns:a16="http://schemas.microsoft.com/office/drawing/2014/main" id="{4188396B-8BFF-E76C-9AC1-037A359FCDA7}"/>
              </a:ext>
            </a:extLst>
          </p:cNvPr>
          <p:cNvSpPr>
            <a:spLocks noGrp="1"/>
          </p:cNvSpPr>
          <p:nvPr>
            <p:ph sz="quarter" idx="10"/>
          </p:nvPr>
        </p:nvSpPr>
        <p:spPr/>
        <p:txBody>
          <a:bodyPr/>
          <a:lstStyle/>
          <a:p>
            <a:r>
              <a:rPr lang="en-IN" dirty="0"/>
              <a:t>Why is Threat </a:t>
            </a:r>
            <a:r>
              <a:rPr lang="en-IN" dirty="0" err="1"/>
              <a:t>Modeling</a:t>
            </a:r>
            <a:r>
              <a:rPr lang="en-IN" dirty="0"/>
              <a:t> Important?</a:t>
            </a:r>
            <a:endParaRPr lang="en-US" dirty="0"/>
          </a:p>
        </p:txBody>
      </p:sp>
    </p:spTree>
    <p:extLst>
      <p:ext uri="{BB962C8B-B14F-4D97-AF65-F5344CB8AC3E}">
        <p14:creationId xmlns:p14="http://schemas.microsoft.com/office/powerpoint/2010/main" val="376397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70D3BD-5EDD-19E0-9A7C-4CE2C5C0CB04}"/>
              </a:ext>
            </a:extLst>
          </p:cNvPr>
          <p:cNvSpPr>
            <a:spLocks noGrp="1"/>
          </p:cNvSpPr>
          <p:nvPr>
            <p:ph idx="1"/>
          </p:nvPr>
        </p:nvSpPr>
        <p:spPr>
          <a:xfrm>
            <a:off x="406400" y="1493838"/>
            <a:ext cx="11785600" cy="5045858"/>
          </a:xfrm>
        </p:spPr>
        <p:txBody>
          <a:bodyPr>
            <a:normAutofit fontScale="92500" lnSpcReduction="10000"/>
          </a:bodyPr>
          <a:lstStyle/>
          <a:p>
            <a:r>
              <a:rPr lang="en-IN" sz="1800" b="1" dirty="0"/>
              <a:t>Asset Identification:</a:t>
            </a:r>
            <a:endParaRPr lang="en-IN" sz="1800" dirty="0"/>
          </a:p>
          <a:p>
            <a:pPr>
              <a:buFont typeface="Arial" panose="020B0604020202020204" pitchFamily="34" charset="0"/>
              <a:buChar char="•"/>
            </a:pPr>
            <a:r>
              <a:rPr lang="en-IN" sz="1800" dirty="0"/>
              <a:t>What are your most valuable assets in the cloud? (e.g., customer data, intellectual property, critical applications)</a:t>
            </a:r>
          </a:p>
          <a:p>
            <a:pPr>
              <a:buFont typeface="Arial" panose="020B0604020202020204" pitchFamily="34" charset="0"/>
              <a:buChar char="•"/>
            </a:pPr>
            <a:r>
              <a:rPr lang="en-IN" sz="1800" dirty="0"/>
              <a:t>Where are these assets located? (e.g., specific cloud services, regions, data </a:t>
            </a:r>
            <a:r>
              <a:rPr lang="en-IN" sz="1800" dirty="0" err="1"/>
              <a:t>centers</a:t>
            </a:r>
            <a:r>
              <a:rPr lang="en-IN" sz="1800" dirty="0"/>
              <a:t>)</a:t>
            </a:r>
          </a:p>
          <a:p>
            <a:r>
              <a:rPr lang="en-IN" sz="1800" b="1" dirty="0"/>
              <a:t>Threat Identification:</a:t>
            </a:r>
            <a:endParaRPr lang="en-IN" sz="1800" dirty="0"/>
          </a:p>
          <a:p>
            <a:pPr>
              <a:buFont typeface="Arial" panose="020B0604020202020204" pitchFamily="34" charset="0"/>
              <a:buChar char="•"/>
            </a:pPr>
            <a:r>
              <a:rPr lang="en-IN" sz="1800" dirty="0"/>
              <a:t>What are the potential threats to your assets? (e.g., data breaches, unauthorized access, denial of service attacks)</a:t>
            </a:r>
          </a:p>
          <a:p>
            <a:pPr>
              <a:buFont typeface="Arial" panose="020B0604020202020204" pitchFamily="34" charset="0"/>
              <a:buChar char="•"/>
            </a:pPr>
            <a:r>
              <a:rPr lang="en-IN" sz="1800" dirty="0"/>
              <a:t>Who might be the adversaries? (e.g., hackers, insiders, competitors)</a:t>
            </a:r>
          </a:p>
          <a:p>
            <a:pPr>
              <a:buFont typeface="Arial" panose="020B0604020202020204" pitchFamily="34" charset="0"/>
              <a:buChar char="•"/>
            </a:pPr>
            <a:r>
              <a:rPr lang="en-IN" sz="1800" dirty="0"/>
              <a:t>What are their motivations? (e.g., financial gain, espionage, disruption)</a:t>
            </a:r>
          </a:p>
          <a:p>
            <a:r>
              <a:rPr lang="en-IN" sz="1800" b="1" dirty="0"/>
              <a:t>Vulnerability Analysis:</a:t>
            </a:r>
            <a:endParaRPr lang="en-IN" sz="1800" dirty="0"/>
          </a:p>
          <a:p>
            <a:pPr>
              <a:buFont typeface="Arial" panose="020B0604020202020204" pitchFamily="34" charset="0"/>
              <a:buChar char="•"/>
            </a:pPr>
            <a:r>
              <a:rPr lang="en-IN" sz="1800" dirty="0"/>
              <a:t>What are the weaknesses in your cloud environment that could be exploited by these threats? (e.g., misconfigurations, software vulnerabilities, weak access controls)</a:t>
            </a:r>
          </a:p>
          <a:p>
            <a:r>
              <a:rPr lang="en-IN" sz="1800" b="1" dirty="0"/>
              <a:t>Risk Assessment:</a:t>
            </a:r>
            <a:endParaRPr lang="en-IN" sz="1800" dirty="0"/>
          </a:p>
          <a:p>
            <a:pPr>
              <a:buFont typeface="Arial" panose="020B0604020202020204" pitchFamily="34" charset="0"/>
              <a:buChar char="•"/>
            </a:pPr>
            <a:r>
              <a:rPr lang="en-IN" sz="1800" dirty="0"/>
              <a:t>What is the likelihood of each threat occurring?</a:t>
            </a:r>
          </a:p>
          <a:p>
            <a:pPr>
              <a:buFont typeface="Arial" panose="020B0604020202020204" pitchFamily="34" charset="0"/>
              <a:buChar char="•"/>
            </a:pPr>
            <a:r>
              <a:rPr lang="en-IN" sz="1800" dirty="0"/>
              <a:t>What would be the impact if the threat was successful?</a:t>
            </a:r>
          </a:p>
          <a:p>
            <a:pPr>
              <a:buFont typeface="Arial" panose="020B0604020202020204" pitchFamily="34" charset="0"/>
              <a:buChar char="•"/>
            </a:pPr>
            <a:r>
              <a:rPr lang="en-IN" sz="1800" dirty="0"/>
              <a:t>Based on the likelihood and impact, prioritize the risks that need to be addressed.</a:t>
            </a:r>
          </a:p>
          <a:p>
            <a:r>
              <a:rPr lang="en-IN" sz="1800" b="1" dirty="0"/>
              <a:t>Remediation Planning:</a:t>
            </a:r>
            <a:endParaRPr lang="en-IN" sz="1800" dirty="0"/>
          </a:p>
          <a:p>
            <a:pPr>
              <a:buFont typeface="Arial" panose="020B0604020202020204" pitchFamily="34" charset="0"/>
              <a:buChar char="•"/>
            </a:pPr>
            <a:r>
              <a:rPr lang="en-IN" sz="1800" dirty="0"/>
              <a:t>Develop a plan to mitigate the identified risks. (e.g., implement security controls, patch vulnerabilities, strengthen access controls)</a:t>
            </a:r>
          </a:p>
        </p:txBody>
      </p:sp>
      <p:sp>
        <p:nvSpPr>
          <p:cNvPr id="3" name="Content Placeholder 2">
            <a:extLst>
              <a:ext uri="{FF2B5EF4-FFF2-40B4-BE49-F238E27FC236}">
                <a16:creationId xmlns:a16="http://schemas.microsoft.com/office/drawing/2014/main" id="{4188396B-8BFF-E76C-9AC1-037A359FCDA7}"/>
              </a:ext>
            </a:extLst>
          </p:cNvPr>
          <p:cNvSpPr>
            <a:spLocks noGrp="1"/>
          </p:cNvSpPr>
          <p:nvPr>
            <p:ph sz="quarter" idx="10"/>
          </p:nvPr>
        </p:nvSpPr>
        <p:spPr/>
        <p:txBody>
          <a:bodyPr/>
          <a:lstStyle/>
          <a:p>
            <a:r>
              <a:rPr lang="en-IN" dirty="0"/>
              <a:t>Steps in Threat </a:t>
            </a:r>
            <a:r>
              <a:rPr lang="en-IN" dirty="0" err="1"/>
              <a:t>Modeling</a:t>
            </a:r>
            <a:r>
              <a:rPr lang="en-IN" dirty="0"/>
              <a:t>:</a:t>
            </a:r>
            <a:endParaRPr lang="en-US" dirty="0"/>
          </a:p>
        </p:txBody>
      </p:sp>
    </p:spTree>
    <p:extLst>
      <p:ext uri="{BB962C8B-B14F-4D97-AF65-F5344CB8AC3E}">
        <p14:creationId xmlns:p14="http://schemas.microsoft.com/office/powerpoint/2010/main" val="821874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AC7C43-3775-7DE3-C2EF-55F2919C8882}"/>
              </a:ext>
            </a:extLst>
          </p:cNvPr>
          <p:cNvSpPr>
            <a:spLocks noGrp="1"/>
          </p:cNvSpPr>
          <p:nvPr>
            <p:ph sz="quarter" idx="10"/>
          </p:nvPr>
        </p:nvSpPr>
        <p:spPr/>
        <p:txBody>
          <a:bodyPr/>
          <a:lstStyle/>
          <a:p>
            <a:r>
              <a:rPr lang="en-IN" dirty="0"/>
              <a:t>Secure by Design: </a:t>
            </a:r>
          </a:p>
          <a:p>
            <a:r>
              <a:rPr lang="en-IN" dirty="0"/>
              <a:t>Building Security into Your Cloud DNA</a:t>
            </a:r>
            <a:endParaRPr lang="en-US" dirty="0"/>
          </a:p>
        </p:txBody>
      </p:sp>
      <p:sp>
        <p:nvSpPr>
          <p:cNvPr id="4" name="Content Placeholder 3">
            <a:extLst>
              <a:ext uri="{FF2B5EF4-FFF2-40B4-BE49-F238E27FC236}">
                <a16:creationId xmlns:a16="http://schemas.microsoft.com/office/drawing/2014/main" id="{A91EF0BB-6289-C2C2-FF05-7D32A764B290}"/>
              </a:ext>
            </a:extLst>
          </p:cNvPr>
          <p:cNvSpPr>
            <a:spLocks noGrp="1"/>
          </p:cNvSpPr>
          <p:nvPr>
            <p:ph idx="1"/>
          </p:nvPr>
        </p:nvSpPr>
        <p:spPr/>
        <p:txBody>
          <a:bodyPr/>
          <a:lstStyle/>
          <a:p>
            <a:r>
              <a:rPr lang="en-IN" b="1" dirty="0"/>
              <a:t>Building Security into Your Cloud DNA</a:t>
            </a:r>
            <a:endParaRPr lang="en-IN" dirty="0"/>
          </a:p>
        </p:txBody>
      </p:sp>
      <p:pic>
        <p:nvPicPr>
          <p:cNvPr id="7" name="Picture 6">
            <a:extLst>
              <a:ext uri="{FF2B5EF4-FFF2-40B4-BE49-F238E27FC236}">
                <a16:creationId xmlns:a16="http://schemas.microsoft.com/office/drawing/2014/main" id="{651C1CC7-E99E-65E7-F1C2-4E7AD2A4663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2266" b="96387" l="879" r="97070">
                        <a14:foregroundMark x1="879" y1="29590" x2="22949" y2="48242"/>
                        <a14:foregroundMark x1="22949" y1="48242" x2="24414" y2="54980"/>
                        <a14:foregroundMark x1="24414" y1="54980" x2="29102" y2="60938"/>
                        <a14:foregroundMark x1="29102" y1="60938" x2="52441" y2="63184"/>
                        <a14:foregroundMark x1="7813" y1="52930" x2="10352" y2="73242"/>
                        <a14:foregroundMark x1="10352" y1="73242" x2="4492" y2="81836"/>
                        <a14:foregroundMark x1="4492" y1="81836" x2="11230" y2="92285"/>
                        <a14:foregroundMark x1="11230" y1="92285" x2="18164" y2="91699"/>
                        <a14:foregroundMark x1="18164" y1="91699" x2="22559" y2="88379"/>
                        <a14:foregroundMark x1="13477" y1="87598" x2="20996" y2="92969"/>
                        <a14:foregroundMark x1="20996" y1="92969" x2="29199" y2="93066"/>
                        <a14:foregroundMark x1="29199" y1="93066" x2="57813" y2="87695"/>
                        <a14:foregroundMark x1="57813" y1="87695" x2="90820" y2="73730"/>
                        <a14:foregroundMark x1="90820" y1="73730" x2="93164" y2="65039"/>
                        <a14:foregroundMark x1="93164" y1="65039" x2="90527" y2="45703"/>
                        <a14:foregroundMark x1="90527" y1="45703" x2="91113" y2="38672"/>
                        <a14:foregroundMark x1="91504" y1="34961" x2="96973" y2="43848"/>
                        <a14:foregroundMark x1="96973" y1="43848" x2="97461" y2="53125"/>
                        <a14:foregroundMark x1="97461" y1="53125" x2="95703" y2="69336"/>
                        <a14:foregroundMark x1="95703" y1="69336" x2="96875" y2="76270"/>
                        <a14:foregroundMark x1="96875" y1="76270" x2="90039" y2="80176"/>
                        <a14:foregroundMark x1="90039" y1="80176" x2="76270" y2="81641"/>
                        <a14:foregroundMark x1="4980" y1="98340" x2="22070" y2="98535"/>
                        <a14:foregroundMark x1="22070" y1="98535" x2="36914" y2="96387"/>
                        <a14:foregroundMark x1="36914" y1="96387" x2="45215" y2="93555"/>
                        <a14:foregroundMark x1="46680" y1="27051" x2="52539" y2="30762"/>
                        <a14:foregroundMark x1="52539" y1="30762" x2="54492" y2="31152"/>
                        <a14:foregroundMark x1="80957" y1="27441" x2="82813" y2="24805"/>
                        <a14:foregroundMark x1="95410" y1="22266" x2="96289" y2="22754"/>
                        <a14:foregroundMark x1="84082" y1="25000" x2="83887" y2="25195"/>
                        <a14:foregroundMark x1="80762" y1="22754" x2="85547" y2="28223"/>
                        <a14:foregroundMark x1="85547" y1="28223" x2="78418" y2="26660"/>
                        <a14:foregroundMark x1="78418" y1="26660" x2="80957" y2="23340"/>
                        <a14:foregroundMark x1="94238" y1="25586" x2="97070" y2="24121"/>
                        <a14:foregroundMark x1="80762" y1="23535" x2="87109" y2="26855"/>
                        <a14:foregroundMark x1="87109" y1="26855" x2="79688" y2="29785"/>
                        <a14:foregroundMark x1="79688" y1="29785" x2="79297" y2="26074"/>
                        <a14:foregroundMark x1="1074" y1="27051" x2="6543" y2="31641"/>
                        <a14:foregroundMark x1="6543" y1="31641" x2="4980" y2="34473"/>
                        <a14:foregroundMark x1="13867" y1="38672" x2="21289" y2="28711"/>
                        <a14:foregroundMark x1="23145" y1="34082" x2="24121" y2="36328"/>
                        <a14:foregroundMark x1="22949" y1="35352" x2="24805" y2="36621"/>
                        <a14:foregroundMark x1="33496" y1="34863" x2="32813" y2="33496"/>
                        <a14:foregroundMark x1="32617" y1="33301" x2="33496" y2="34668"/>
                        <a14:foregroundMark x1="50781" y1="23730" x2="51660" y2="25195"/>
                        <a14:foregroundMark x1="53906" y1="24414" x2="55176" y2="27734"/>
                        <a14:foregroundMark x1="76660" y1="29785" x2="80371" y2="27930"/>
                        <a14:foregroundMark x1="74805" y1="29785" x2="77637" y2="29102"/>
                        <a14:foregroundMark x1="85938" y1="29590" x2="86816" y2="26465"/>
                        <a14:foregroundMark x1="86328" y1="26270" x2="83301" y2="27930"/>
                        <a14:foregroundMark x1="86621" y1="25781" x2="85742" y2="28711"/>
                        <a14:foregroundMark x1="85742" y1="25781" x2="92871" y2="27734"/>
                        <a14:foregroundMark x1="92871" y1="27734" x2="93359" y2="27734"/>
                      </a14:backgroundRemoval>
                    </a14:imgEffect>
                  </a14:imgLayer>
                </a14:imgProps>
              </a:ext>
            </a:extLst>
          </a:blip>
          <a:srcRect t="18889"/>
          <a:stretch/>
        </p:blipFill>
        <p:spPr>
          <a:xfrm rot="837564">
            <a:off x="3565211" y="2813049"/>
            <a:ext cx="4869493" cy="3949700"/>
          </a:xfrm>
          <a:prstGeom prst="rect">
            <a:avLst/>
          </a:prstGeom>
        </p:spPr>
      </p:pic>
    </p:spTree>
    <p:extLst>
      <p:ext uri="{BB962C8B-B14F-4D97-AF65-F5344CB8AC3E}">
        <p14:creationId xmlns:p14="http://schemas.microsoft.com/office/powerpoint/2010/main" val="137125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C5CEFA-78DA-9344-7D74-11AABCC6E229}"/>
              </a:ext>
            </a:extLst>
          </p:cNvPr>
          <p:cNvSpPr>
            <a:spLocks noGrp="1"/>
          </p:cNvSpPr>
          <p:nvPr>
            <p:ph idx="1"/>
          </p:nvPr>
        </p:nvSpPr>
        <p:spPr/>
        <p:txBody>
          <a:bodyPr/>
          <a:lstStyle/>
          <a:p>
            <a:pPr>
              <a:buFont typeface="Arial" panose="020B0604020202020204" pitchFamily="34" charset="0"/>
              <a:buChar char="•"/>
            </a:pPr>
            <a:r>
              <a:rPr lang="en-IN" b="1" dirty="0"/>
              <a:t>Prevention is Better than Cure:</a:t>
            </a:r>
            <a:r>
              <a:rPr lang="en-IN" dirty="0"/>
              <a:t> Integrating security into the design phase helps prevent vulnerabilities from being baked into your cloud infrastructure. It's much easier and cheaper to address security issues early on than to try to fix them later. </a:t>
            </a:r>
          </a:p>
          <a:p>
            <a:pPr>
              <a:buFont typeface="Arial" panose="020B0604020202020204" pitchFamily="34" charset="0"/>
              <a:buChar char="•"/>
            </a:pPr>
            <a:r>
              <a:rPr lang="en-IN" b="1" dirty="0"/>
              <a:t>Resilience by Design:</a:t>
            </a:r>
            <a:r>
              <a:rPr lang="en-IN" dirty="0"/>
              <a:t> Secure by design builds resilience into your cloud environment. Even if a security incident occurs, a well-designed architecture can help contain the damage and recover quickly. </a:t>
            </a:r>
          </a:p>
          <a:p>
            <a:pPr>
              <a:buFont typeface="Arial" panose="020B0604020202020204" pitchFamily="34" charset="0"/>
              <a:buChar char="•"/>
            </a:pPr>
            <a:r>
              <a:rPr lang="en-IN" b="1" dirty="0"/>
              <a:t>Compliance from the Start:</a:t>
            </a:r>
            <a:r>
              <a:rPr lang="en-IN" dirty="0"/>
              <a:t> By incorporating security into the design, you can ensure that your cloud environment complies with regulatory requirements and industry standards from the outset.</a:t>
            </a:r>
            <a:endParaRPr lang="en-US" dirty="0"/>
          </a:p>
        </p:txBody>
      </p:sp>
      <p:sp>
        <p:nvSpPr>
          <p:cNvPr id="3" name="Content Placeholder 2">
            <a:extLst>
              <a:ext uri="{FF2B5EF4-FFF2-40B4-BE49-F238E27FC236}">
                <a16:creationId xmlns:a16="http://schemas.microsoft.com/office/drawing/2014/main" id="{2CBFCEDE-EBB1-B363-D4DA-7DEA285699AA}"/>
              </a:ext>
            </a:extLst>
          </p:cNvPr>
          <p:cNvSpPr>
            <a:spLocks noGrp="1"/>
          </p:cNvSpPr>
          <p:nvPr>
            <p:ph sz="quarter" idx="10"/>
          </p:nvPr>
        </p:nvSpPr>
        <p:spPr/>
        <p:txBody>
          <a:bodyPr/>
          <a:lstStyle/>
          <a:p>
            <a:r>
              <a:rPr lang="en-IN" dirty="0"/>
              <a:t>The Importance of Security in the Design Phase</a:t>
            </a:r>
            <a:endParaRPr lang="en-US" dirty="0"/>
          </a:p>
        </p:txBody>
      </p:sp>
    </p:spTree>
    <p:extLst>
      <p:ext uri="{BB962C8B-B14F-4D97-AF65-F5344CB8AC3E}">
        <p14:creationId xmlns:p14="http://schemas.microsoft.com/office/powerpoint/2010/main" val="992047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878D9-1C23-B307-2EBE-C8ED3F06BB71}"/>
              </a:ext>
            </a:extLst>
          </p:cNvPr>
          <p:cNvSpPr>
            <a:spLocks noGrp="1"/>
          </p:cNvSpPr>
          <p:nvPr>
            <p:ph idx="1"/>
          </p:nvPr>
        </p:nvSpPr>
        <p:spPr/>
        <p:txBody>
          <a:bodyPr>
            <a:normAutofit/>
          </a:bodyPr>
          <a:lstStyle/>
          <a:p>
            <a:pPr>
              <a:buFont typeface="Arial" panose="020B0604020202020204" pitchFamily="34" charset="0"/>
              <a:buChar char="•"/>
            </a:pPr>
            <a:r>
              <a:rPr lang="en-US" sz="2000" dirty="0"/>
              <a:t>Part 1: Cloud Security Technologies: The Alphabet Soup Demystified (30 minutes)</a:t>
            </a:r>
          </a:p>
          <a:p>
            <a:pPr lvl="1">
              <a:buFont typeface="Arial" panose="020B0604020202020204" pitchFamily="34" charset="0"/>
              <a:buChar char="•"/>
            </a:pPr>
            <a:r>
              <a:rPr lang="en-US" sz="1400" dirty="0"/>
              <a:t>Introduction to Cloud Security Technologies</a:t>
            </a:r>
          </a:p>
          <a:p>
            <a:pPr lvl="1">
              <a:buFont typeface="Arial" panose="020B0604020202020204" pitchFamily="34" charset="0"/>
              <a:buChar char="•"/>
            </a:pPr>
            <a:r>
              <a:rPr lang="en-US" sz="1400" dirty="0"/>
              <a:t>Cloud Security Posture Management (CSPM)</a:t>
            </a:r>
          </a:p>
          <a:p>
            <a:pPr lvl="1">
              <a:buFont typeface="Arial" panose="020B0604020202020204" pitchFamily="34" charset="0"/>
              <a:buChar char="•"/>
            </a:pPr>
            <a:r>
              <a:rPr lang="en-US" sz="1400" dirty="0"/>
              <a:t>Cloud Workload Protection Platforms (CWPP)</a:t>
            </a:r>
          </a:p>
          <a:p>
            <a:pPr lvl="1">
              <a:buFont typeface="Arial" panose="020B0604020202020204" pitchFamily="34" charset="0"/>
              <a:buChar char="•"/>
            </a:pPr>
            <a:r>
              <a:rPr lang="en-US" sz="1400" dirty="0"/>
              <a:t>Cloud-Native Application Protection Platforms (CNAPP)</a:t>
            </a:r>
          </a:p>
          <a:p>
            <a:pPr lvl="1">
              <a:buFont typeface="Arial" panose="020B0604020202020204" pitchFamily="34" charset="0"/>
              <a:buChar char="•"/>
            </a:pPr>
            <a:r>
              <a:rPr lang="en-US" sz="1400" dirty="0"/>
              <a:t>Cloud Access Security Brokers (CASB)</a:t>
            </a:r>
          </a:p>
          <a:p>
            <a:pPr>
              <a:buFont typeface="Arial" panose="020B0604020202020204" pitchFamily="34" charset="0"/>
              <a:buChar char="•"/>
            </a:pPr>
            <a:r>
              <a:rPr lang="en-US" sz="2000" dirty="0"/>
              <a:t>Part 2: Cloud Security Posture Management and Threat Modeling (30 minutes)</a:t>
            </a:r>
          </a:p>
          <a:p>
            <a:pPr lvl="1">
              <a:buFont typeface="Arial" panose="020B0604020202020204" pitchFamily="34" charset="0"/>
              <a:buChar char="•"/>
            </a:pPr>
            <a:r>
              <a:rPr lang="en-US" sz="1400" dirty="0"/>
              <a:t>Cloud Security Posture Management (CSPM) in Depth</a:t>
            </a:r>
          </a:p>
          <a:p>
            <a:pPr lvl="1">
              <a:buFont typeface="Arial" panose="020B0604020202020204" pitchFamily="34" charset="0"/>
              <a:buChar char="•"/>
            </a:pPr>
            <a:r>
              <a:rPr lang="en-US" sz="1400" dirty="0"/>
              <a:t>Threat Modeling: Proactive Defense</a:t>
            </a:r>
          </a:p>
          <a:p>
            <a:pPr lvl="1">
              <a:buFont typeface="Arial" panose="020B0604020202020204" pitchFamily="34" charset="0"/>
              <a:buChar char="•"/>
            </a:pPr>
            <a:r>
              <a:rPr lang="en-US" sz="1400" dirty="0"/>
              <a:t>Practical Threat Modeling Techniques</a:t>
            </a:r>
          </a:p>
          <a:p>
            <a:pPr>
              <a:buFont typeface="Arial" panose="020B0604020202020204" pitchFamily="34" charset="0"/>
              <a:buChar char="•"/>
            </a:pPr>
            <a:r>
              <a:rPr lang="en-US" sz="2000" dirty="0"/>
              <a:t>Part 3: Cloud Security Design Principles (30 minutes)</a:t>
            </a:r>
          </a:p>
          <a:p>
            <a:pPr lvl="1">
              <a:buFont typeface="Arial" panose="020B0604020202020204" pitchFamily="34" charset="0"/>
              <a:buChar char="•"/>
            </a:pPr>
            <a:r>
              <a:rPr lang="en-US" sz="1400" dirty="0"/>
              <a:t>Secure by Design</a:t>
            </a:r>
          </a:p>
          <a:p>
            <a:pPr lvl="1">
              <a:buFont typeface="Arial" panose="020B0604020202020204" pitchFamily="34" charset="0"/>
              <a:buChar char="•"/>
            </a:pPr>
            <a:r>
              <a:rPr lang="en-US" sz="1400" dirty="0"/>
              <a:t>Best Practices for Cloud Security Design</a:t>
            </a:r>
          </a:p>
          <a:p>
            <a:pPr>
              <a:buFont typeface="Arial" panose="020B0604020202020204" pitchFamily="34" charset="0"/>
              <a:buChar char="•"/>
            </a:pPr>
            <a:r>
              <a:rPr lang="en-US" sz="2000" dirty="0"/>
              <a:t>Q&amp;A and Group Activity (30 minutes)</a:t>
            </a:r>
          </a:p>
        </p:txBody>
      </p:sp>
      <p:sp>
        <p:nvSpPr>
          <p:cNvPr id="4" name="Content Placeholder 3">
            <a:extLst>
              <a:ext uri="{FF2B5EF4-FFF2-40B4-BE49-F238E27FC236}">
                <a16:creationId xmlns:a16="http://schemas.microsoft.com/office/drawing/2014/main" id="{0A835767-2E47-6376-475E-BFD62E11C84B}"/>
              </a:ext>
            </a:extLst>
          </p:cNvPr>
          <p:cNvSpPr>
            <a:spLocks noGrp="1"/>
          </p:cNvSpPr>
          <p:nvPr>
            <p:ph sz="quarter" idx="10"/>
          </p:nvPr>
        </p:nvSpPr>
        <p:spPr/>
        <p:txBody>
          <a:bodyPr/>
          <a:lstStyle/>
          <a:p>
            <a:r>
              <a:rPr lang="en-US" dirty="0"/>
              <a:t>Agenda</a:t>
            </a:r>
          </a:p>
        </p:txBody>
      </p:sp>
    </p:spTree>
    <p:extLst>
      <p:ext uri="{BB962C8B-B14F-4D97-AF65-F5344CB8AC3E}">
        <p14:creationId xmlns:p14="http://schemas.microsoft.com/office/powerpoint/2010/main" val="3713427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704819-BFAC-B66A-593C-1E530FDA787D}"/>
              </a:ext>
            </a:extLst>
          </p:cNvPr>
          <p:cNvSpPr>
            <a:spLocks noGrp="1"/>
          </p:cNvSpPr>
          <p:nvPr>
            <p:ph idx="1"/>
          </p:nvPr>
        </p:nvSpPr>
        <p:spPr/>
        <p:txBody>
          <a:bodyPr>
            <a:normAutofit lnSpcReduction="10000"/>
          </a:bodyPr>
          <a:lstStyle/>
          <a:p>
            <a:pPr>
              <a:buFont typeface="Arial" panose="020B0604020202020204" pitchFamily="34" charset="0"/>
              <a:buChar char="•"/>
            </a:pPr>
            <a:r>
              <a:rPr lang="en-IN" b="1" dirty="0"/>
              <a:t>Least Privilege:</a:t>
            </a:r>
            <a:r>
              <a:rPr lang="en-IN" dirty="0"/>
              <a:t> Give users and systems only the minimum permissions they need to perform their tasks. This limits the potential damage if a compromise occurs. </a:t>
            </a:r>
          </a:p>
          <a:p>
            <a:pPr>
              <a:buFont typeface="Arial" panose="020B0604020202020204" pitchFamily="34" charset="0"/>
              <a:buChar char="•"/>
            </a:pPr>
            <a:r>
              <a:rPr lang="en-IN" b="1" dirty="0" err="1"/>
              <a:t>Defense</a:t>
            </a:r>
            <a:r>
              <a:rPr lang="en-IN" b="1" dirty="0"/>
              <a:t> in Depth:</a:t>
            </a:r>
            <a:r>
              <a:rPr lang="en-IN" dirty="0"/>
              <a:t> Don't rely on a single layer of security. Implement multiple layers of </a:t>
            </a:r>
            <a:r>
              <a:rPr lang="en-IN" dirty="0" err="1"/>
              <a:t>defense</a:t>
            </a:r>
            <a:r>
              <a:rPr lang="en-IN" dirty="0"/>
              <a:t> to create a more robust security posture. Think of it like a castle with multiple walls and moats. </a:t>
            </a:r>
          </a:p>
          <a:p>
            <a:pPr>
              <a:buFont typeface="Arial" panose="020B0604020202020204" pitchFamily="34" charset="0"/>
              <a:buChar char="•"/>
            </a:pPr>
            <a:r>
              <a:rPr lang="en-IN" b="1" dirty="0"/>
              <a:t>Zero Trust:</a:t>
            </a:r>
            <a:r>
              <a:rPr lang="en-IN" dirty="0"/>
              <a:t> Assume that no user or device can be trusted by default. Verify every access request, even from internal sources. </a:t>
            </a:r>
          </a:p>
          <a:p>
            <a:pPr>
              <a:buFont typeface="Arial" panose="020B0604020202020204" pitchFamily="34" charset="0"/>
              <a:buChar char="•"/>
            </a:pPr>
            <a:r>
              <a:rPr lang="en-IN" b="1" dirty="0"/>
              <a:t>Immutable Infrastructure:</a:t>
            </a:r>
            <a:r>
              <a:rPr lang="en-IN" dirty="0"/>
              <a:t> Treat your infrastructure as immutable. Instead of updating existing resources, replace them with new, pre-configured ones. This reduces the risk of configuration drift and makes it easier to recover from incidents.</a:t>
            </a:r>
            <a:endParaRPr lang="en-US" dirty="0"/>
          </a:p>
        </p:txBody>
      </p:sp>
      <p:sp>
        <p:nvSpPr>
          <p:cNvPr id="3" name="Content Placeholder 2">
            <a:extLst>
              <a:ext uri="{FF2B5EF4-FFF2-40B4-BE49-F238E27FC236}">
                <a16:creationId xmlns:a16="http://schemas.microsoft.com/office/drawing/2014/main" id="{789962F6-A9A9-A3CC-1512-AE3A0904BACD}"/>
              </a:ext>
            </a:extLst>
          </p:cNvPr>
          <p:cNvSpPr>
            <a:spLocks noGrp="1"/>
          </p:cNvSpPr>
          <p:nvPr>
            <p:ph sz="quarter" idx="10"/>
          </p:nvPr>
        </p:nvSpPr>
        <p:spPr/>
        <p:txBody>
          <a:bodyPr/>
          <a:lstStyle/>
          <a:p>
            <a:r>
              <a:rPr lang="en-IN" dirty="0"/>
              <a:t>Key Principles of Secure by Design</a:t>
            </a:r>
            <a:endParaRPr lang="en-US" dirty="0"/>
          </a:p>
        </p:txBody>
      </p:sp>
    </p:spTree>
    <p:extLst>
      <p:ext uri="{BB962C8B-B14F-4D97-AF65-F5344CB8AC3E}">
        <p14:creationId xmlns:p14="http://schemas.microsoft.com/office/powerpoint/2010/main" val="3055010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DBF40C-FA9B-4346-86CC-2796C8CA3471}"/>
              </a:ext>
            </a:extLst>
          </p:cNvPr>
          <p:cNvSpPr>
            <a:spLocks noGrp="1"/>
          </p:cNvSpPr>
          <p:nvPr>
            <p:ph idx="1"/>
          </p:nvPr>
        </p:nvSpPr>
        <p:spPr/>
        <p:txBody>
          <a:bodyPr>
            <a:normAutofit/>
          </a:bodyPr>
          <a:lstStyle/>
          <a:p>
            <a:pPr>
              <a:buFont typeface="Arial" panose="020B0604020202020204" pitchFamily="34" charset="0"/>
              <a:buChar char="•"/>
            </a:pPr>
            <a:r>
              <a:rPr lang="en-IN" b="1" dirty="0"/>
              <a:t>Least Privilege:</a:t>
            </a:r>
            <a:r>
              <a:rPr lang="en-IN" dirty="0"/>
              <a:t> Use IAM roles to grant granular permissions to EC2 instances instead of using root access.</a:t>
            </a:r>
          </a:p>
          <a:p>
            <a:pPr>
              <a:buFont typeface="Arial" panose="020B0604020202020204" pitchFamily="34" charset="0"/>
              <a:buChar char="•"/>
            </a:pPr>
            <a:r>
              <a:rPr lang="en-IN" b="1" dirty="0" err="1"/>
              <a:t>Defense</a:t>
            </a:r>
            <a:r>
              <a:rPr lang="en-IN" b="1" dirty="0"/>
              <a:t> in Depth:</a:t>
            </a:r>
            <a:r>
              <a:rPr lang="en-IN" dirty="0"/>
              <a:t> Combine security groups, network ACLs, and AWS WAF to create multiple layers of network security.</a:t>
            </a:r>
          </a:p>
          <a:p>
            <a:pPr>
              <a:buFont typeface="Arial" panose="020B0604020202020204" pitchFamily="34" charset="0"/>
              <a:buChar char="•"/>
            </a:pPr>
            <a:r>
              <a:rPr lang="en-IN" b="1" dirty="0"/>
              <a:t>Zero Trust:</a:t>
            </a:r>
            <a:r>
              <a:rPr lang="en-IN" dirty="0"/>
              <a:t> Implement multi-factor authentication (MFA) for all users and enforce strong password policies.</a:t>
            </a:r>
          </a:p>
          <a:p>
            <a:pPr>
              <a:buFont typeface="Arial" panose="020B0604020202020204" pitchFamily="34" charset="0"/>
              <a:buChar char="•"/>
            </a:pPr>
            <a:r>
              <a:rPr lang="en-IN" b="1" dirty="0"/>
              <a:t>Immutable Infrastructure:</a:t>
            </a:r>
            <a:r>
              <a:rPr lang="en-IN" dirty="0"/>
              <a:t> Use infrastructure as code (</a:t>
            </a:r>
            <a:r>
              <a:rPr lang="en-IN" dirty="0" err="1"/>
              <a:t>IaC</a:t>
            </a:r>
            <a:r>
              <a:rPr lang="en-IN" dirty="0"/>
              <a:t>) tools like CloudFormation or Terraform to provision and manage your AWS resources.</a:t>
            </a:r>
          </a:p>
          <a:p>
            <a:r>
              <a:rPr lang="en-IN" dirty="0"/>
              <a:t>By embracing these principles, you can create a cloud environment that is fundamentally secure, reducing the risk of security breaches and ensuring the confidentiality, integrity, and availability of your data and applications.</a:t>
            </a:r>
          </a:p>
          <a:p>
            <a:endParaRPr lang="en-IN" dirty="0"/>
          </a:p>
        </p:txBody>
      </p:sp>
      <p:sp>
        <p:nvSpPr>
          <p:cNvPr id="3" name="Content Placeholder 2">
            <a:extLst>
              <a:ext uri="{FF2B5EF4-FFF2-40B4-BE49-F238E27FC236}">
                <a16:creationId xmlns:a16="http://schemas.microsoft.com/office/drawing/2014/main" id="{FB973B7B-3E7C-93C3-B126-809EB5E160D4}"/>
              </a:ext>
            </a:extLst>
          </p:cNvPr>
          <p:cNvSpPr>
            <a:spLocks noGrp="1"/>
          </p:cNvSpPr>
          <p:nvPr>
            <p:ph sz="quarter" idx="10"/>
          </p:nvPr>
        </p:nvSpPr>
        <p:spPr/>
        <p:txBody>
          <a:bodyPr/>
          <a:lstStyle/>
          <a:p>
            <a:r>
              <a:rPr lang="en-IN" dirty="0"/>
              <a:t>Secure by Design in Action:</a:t>
            </a:r>
            <a:br>
              <a:rPr lang="en-IN" dirty="0"/>
            </a:br>
            <a:r>
              <a:rPr lang="en-IN" dirty="0"/>
              <a:t>Consider an AWS environment</a:t>
            </a:r>
            <a:endParaRPr lang="en-US" dirty="0"/>
          </a:p>
        </p:txBody>
      </p:sp>
    </p:spTree>
    <p:extLst>
      <p:ext uri="{BB962C8B-B14F-4D97-AF65-F5344CB8AC3E}">
        <p14:creationId xmlns:p14="http://schemas.microsoft.com/office/powerpoint/2010/main" val="3530843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IN" sz="1600" b="1" u="sng" dirty="0"/>
              <a:t>Navigating the Cloud Security Landscape</a:t>
            </a:r>
          </a:p>
          <a:p>
            <a:r>
              <a:rPr lang="en-IN" sz="1600" b="1" dirty="0"/>
              <a:t>Key Points:</a:t>
            </a:r>
            <a:endParaRPr lang="en-IN" sz="1600" dirty="0"/>
          </a:p>
          <a:p>
            <a:pPr>
              <a:buFont typeface="Arial" panose="020B0604020202020204" pitchFamily="34" charset="0"/>
              <a:buChar char="•"/>
            </a:pPr>
            <a:r>
              <a:rPr lang="en-IN" sz="1600" b="1" dirty="0"/>
              <a:t>Shared Responsibility:</a:t>
            </a:r>
            <a:r>
              <a:rPr lang="en-IN" sz="1600" dirty="0"/>
              <a:t> Cloud security is a partnership between providers (security </a:t>
            </a:r>
            <a:r>
              <a:rPr lang="en-IN" sz="1600" i="1" dirty="0"/>
              <a:t>of</a:t>
            </a:r>
            <a:r>
              <a:rPr lang="en-IN" sz="1600" dirty="0"/>
              <a:t> the cloud) and customers (security </a:t>
            </a:r>
            <a:r>
              <a:rPr lang="en-IN" sz="1600" i="1" dirty="0"/>
              <a:t>in</a:t>
            </a:r>
            <a:r>
              <a:rPr lang="en-IN" sz="1600" dirty="0"/>
              <a:t> the cloud).</a:t>
            </a:r>
          </a:p>
          <a:p>
            <a:pPr>
              <a:buFont typeface="Arial" panose="020B0604020202020204" pitchFamily="34" charset="0"/>
              <a:buChar char="•"/>
            </a:pPr>
            <a:r>
              <a:rPr lang="en-IN" sz="1600" b="1" dirty="0"/>
              <a:t>Rising Threats:</a:t>
            </a:r>
            <a:r>
              <a:rPr lang="en-IN" sz="1600" dirty="0"/>
              <a:t> Data breaches, malware, ransomware, and misconfigurations pose significant risks.</a:t>
            </a:r>
          </a:p>
          <a:p>
            <a:pPr>
              <a:buFont typeface="Arial" panose="020B0604020202020204" pitchFamily="34" charset="0"/>
              <a:buChar char="•"/>
            </a:pPr>
            <a:r>
              <a:rPr lang="en-IN" sz="1600" b="1" dirty="0"/>
              <a:t>Real-World Impact:</a:t>
            </a:r>
            <a:r>
              <a:rPr lang="en-IN" sz="1600" dirty="0"/>
              <a:t> High-profile breaches like Capital One, Tesla, and Accenture underscore the need for vigilance.</a:t>
            </a:r>
          </a:p>
          <a:p>
            <a:pPr>
              <a:buFont typeface="Arial" panose="020B0604020202020204" pitchFamily="34" charset="0"/>
              <a:buChar char="•"/>
            </a:pPr>
            <a:r>
              <a:rPr lang="en-IN" sz="1600" b="1" dirty="0"/>
              <a:t>Compliance Matters:</a:t>
            </a:r>
            <a:r>
              <a:rPr lang="en-IN" sz="1600" dirty="0"/>
              <a:t> GDPR, CCPA, HIPAA, and PCI DSS compliance are non-negotiable.</a:t>
            </a:r>
          </a:p>
          <a:p>
            <a:pPr>
              <a:buFont typeface="Arial" panose="020B0604020202020204" pitchFamily="34" charset="0"/>
              <a:buChar char="•"/>
            </a:pPr>
            <a:endParaRPr lang="en-IN" sz="1600" dirty="0"/>
          </a:p>
          <a:p>
            <a:r>
              <a:rPr lang="en-IN" sz="1600" b="1" u="sng" dirty="0"/>
              <a:t>Deep Dive into Cloud Security Threats</a:t>
            </a:r>
          </a:p>
          <a:p>
            <a:r>
              <a:rPr lang="en-IN" sz="1600" b="1" dirty="0"/>
              <a:t>Key Threats &amp; Mitigation:</a:t>
            </a:r>
          </a:p>
          <a:p>
            <a:pPr>
              <a:buFont typeface="Arial" panose="020B0604020202020204" pitchFamily="34" charset="0"/>
              <a:buChar char="•"/>
            </a:pPr>
            <a:r>
              <a:rPr lang="en-IN" sz="1600" b="1" dirty="0"/>
              <a:t>Data Breaches: </a:t>
            </a:r>
            <a:r>
              <a:rPr lang="en-IN" sz="1600" dirty="0"/>
              <a:t>Implement strong access controls and encryption.</a:t>
            </a:r>
          </a:p>
          <a:p>
            <a:pPr>
              <a:buFont typeface="Arial" panose="020B0604020202020204" pitchFamily="34" charset="0"/>
              <a:buChar char="•"/>
            </a:pPr>
            <a:r>
              <a:rPr lang="en-IN" sz="1600" b="1" dirty="0"/>
              <a:t>Malware/Ransomware: </a:t>
            </a:r>
            <a:r>
              <a:rPr lang="en-IN" sz="1600" dirty="0"/>
              <a:t>Use robust endpoint protection and backup solutions.</a:t>
            </a:r>
          </a:p>
          <a:p>
            <a:pPr>
              <a:buFont typeface="Arial" panose="020B0604020202020204" pitchFamily="34" charset="0"/>
              <a:buChar char="•"/>
            </a:pPr>
            <a:r>
              <a:rPr lang="en-IN" sz="1600" b="1" dirty="0"/>
              <a:t>Account Hijacking: </a:t>
            </a:r>
            <a:r>
              <a:rPr lang="en-IN" sz="1600" dirty="0"/>
              <a:t>Enforce strong password policies and multi-factor authentication.</a:t>
            </a:r>
          </a:p>
          <a:p>
            <a:pPr>
              <a:buFont typeface="Arial" panose="020B0604020202020204" pitchFamily="34" charset="0"/>
              <a:buChar char="•"/>
            </a:pPr>
            <a:r>
              <a:rPr lang="en-IN" sz="1600" b="1" dirty="0"/>
              <a:t>Misconfigurations: </a:t>
            </a:r>
            <a:r>
              <a:rPr lang="en-IN" sz="1600" dirty="0"/>
              <a:t>Regularly audit and review cloud configurations.</a:t>
            </a:r>
          </a:p>
          <a:p>
            <a:pPr>
              <a:buFont typeface="Arial" panose="020B0604020202020204" pitchFamily="34" charset="0"/>
              <a:buChar char="•"/>
            </a:pPr>
            <a:r>
              <a:rPr lang="en-IN" sz="1600" b="1" dirty="0"/>
              <a:t>Insider Threats: </a:t>
            </a:r>
            <a:r>
              <a:rPr lang="en-IN" sz="1600" dirty="0"/>
              <a:t>Implement least privilege access and monitor user activity.</a:t>
            </a:r>
          </a:p>
          <a:p>
            <a:pPr marL="0" indent="0"/>
            <a:endParaRPr lang="en-IN" sz="1600" dirty="0"/>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Session 1: </a:t>
            </a:r>
          </a:p>
          <a:p>
            <a:r>
              <a:rPr lang="en-US" dirty="0"/>
              <a:t>A Quick Recap</a:t>
            </a:r>
          </a:p>
        </p:txBody>
      </p:sp>
    </p:spTree>
    <p:extLst>
      <p:ext uri="{BB962C8B-B14F-4D97-AF65-F5344CB8AC3E}">
        <p14:creationId xmlns:p14="http://schemas.microsoft.com/office/powerpoint/2010/main" val="158575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IN" sz="1600" b="1" u="sng" dirty="0"/>
              <a:t>Additional Considerations</a:t>
            </a:r>
          </a:p>
          <a:p>
            <a:pPr>
              <a:buFont typeface="Arial" panose="020B0604020202020204" pitchFamily="34" charset="0"/>
              <a:buChar char="•"/>
            </a:pPr>
            <a:r>
              <a:rPr lang="en-IN" sz="1600" b="1" dirty="0"/>
              <a:t>Data Protection Regulations: </a:t>
            </a:r>
            <a:r>
              <a:rPr lang="en-IN" sz="1600" dirty="0"/>
              <a:t>GDPR, CCPA, HIPAA</a:t>
            </a:r>
          </a:p>
          <a:p>
            <a:pPr>
              <a:buFont typeface="Arial" panose="020B0604020202020204" pitchFamily="34" charset="0"/>
              <a:buChar char="•"/>
            </a:pPr>
            <a:r>
              <a:rPr lang="en-IN" sz="1600" b="1" dirty="0"/>
              <a:t>Industry Standards:</a:t>
            </a:r>
            <a:r>
              <a:rPr lang="en-IN" sz="1600" dirty="0"/>
              <a:t> PCI DSS</a:t>
            </a:r>
          </a:p>
          <a:p>
            <a:pPr>
              <a:buFont typeface="Arial" panose="020B0604020202020204" pitchFamily="34" charset="0"/>
              <a:buChar char="•"/>
            </a:pPr>
            <a:r>
              <a:rPr lang="en-IN" sz="1600" b="1" dirty="0"/>
              <a:t>Contractual Agreements: </a:t>
            </a:r>
            <a:r>
              <a:rPr lang="en-IN" sz="1600" dirty="0"/>
              <a:t>SLAs, DPAs</a:t>
            </a:r>
          </a:p>
          <a:p>
            <a:pPr>
              <a:buFont typeface="Arial" panose="020B0604020202020204" pitchFamily="34" charset="0"/>
              <a:buChar char="•"/>
            </a:pPr>
            <a:r>
              <a:rPr lang="en-IN" sz="1600" b="1" dirty="0"/>
              <a:t>Jurisdiction and Data Sovereignty: </a:t>
            </a:r>
            <a:r>
              <a:rPr lang="en-IN" sz="1600" dirty="0"/>
              <a:t>Be aware of data storage location implications.</a:t>
            </a:r>
          </a:p>
          <a:p>
            <a:pPr>
              <a:buFont typeface="Arial" panose="020B0604020202020204" pitchFamily="34" charset="0"/>
              <a:buChar char="•"/>
            </a:pPr>
            <a:endParaRPr lang="en-IN" sz="1600" dirty="0"/>
          </a:p>
          <a:p>
            <a:r>
              <a:rPr lang="en-IN" sz="1600" b="1" u="sng" dirty="0"/>
              <a:t>Cloud Computing Software Security Fundamentals</a:t>
            </a:r>
          </a:p>
          <a:p>
            <a:pPr>
              <a:buFont typeface="Arial" panose="020B0604020202020204" pitchFamily="34" charset="0"/>
              <a:buChar char="•"/>
            </a:pPr>
            <a:r>
              <a:rPr lang="en-IN" sz="1600" b="1" dirty="0"/>
              <a:t>Software Assurance: </a:t>
            </a:r>
            <a:r>
              <a:rPr lang="en-IN" sz="1600" dirty="0"/>
              <a:t>Build secure software with dependability, trustworthiness, and survivability.</a:t>
            </a:r>
          </a:p>
          <a:p>
            <a:pPr>
              <a:buFont typeface="Arial" panose="020B0604020202020204" pitchFamily="34" charset="0"/>
              <a:buChar char="•"/>
            </a:pPr>
            <a:r>
              <a:rPr lang="en-IN" sz="1600" b="1" dirty="0"/>
              <a:t>CIA Triad: </a:t>
            </a:r>
            <a:r>
              <a:rPr lang="en-IN" sz="1600" dirty="0"/>
              <a:t>Protect confidentiality, integrity, and availability of data.</a:t>
            </a:r>
          </a:p>
          <a:p>
            <a:pPr>
              <a:buFont typeface="Arial" panose="020B0604020202020204" pitchFamily="34" charset="0"/>
              <a:buChar char="•"/>
            </a:pPr>
            <a:r>
              <a:rPr lang="en-IN" sz="1600" b="1" dirty="0"/>
              <a:t>Secure Development Practices: </a:t>
            </a:r>
            <a:r>
              <a:rPr lang="en-IN" sz="1600" dirty="0"/>
              <a:t>Follow secure coding guidelines and conduct thorough testing.</a:t>
            </a:r>
          </a:p>
          <a:p>
            <a:pPr>
              <a:buFont typeface="Arial" panose="020B0604020202020204" pitchFamily="34" charset="0"/>
              <a:buChar char="•"/>
            </a:pPr>
            <a:r>
              <a:rPr lang="en-IN" sz="1600" b="1" dirty="0"/>
              <a:t>Risk Management: </a:t>
            </a:r>
            <a:r>
              <a:rPr lang="en-IN" sz="1600" dirty="0"/>
              <a:t>Identify, assess, and mitigate cloud computing risks.</a:t>
            </a:r>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Session 1: </a:t>
            </a:r>
          </a:p>
          <a:p>
            <a:r>
              <a:rPr lang="en-US" dirty="0"/>
              <a:t>A Quick Recap</a:t>
            </a:r>
          </a:p>
        </p:txBody>
      </p:sp>
    </p:spTree>
    <p:extLst>
      <p:ext uri="{BB962C8B-B14F-4D97-AF65-F5344CB8AC3E}">
        <p14:creationId xmlns:p14="http://schemas.microsoft.com/office/powerpoint/2010/main" val="394543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artoon of a person with many white clouds&#10;&#10;Description automatically generated">
            <a:extLst>
              <a:ext uri="{FF2B5EF4-FFF2-40B4-BE49-F238E27FC236}">
                <a16:creationId xmlns:a16="http://schemas.microsoft.com/office/drawing/2014/main" id="{45B1EE1A-8BB1-78CE-F816-50C80F5D6FC2}"/>
              </a:ext>
            </a:extLst>
          </p:cNvPr>
          <p:cNvPicPr>
            <a:picLocks noChangeAspect="1"/>
          </p:cNvPicPr>
          <p:nvPr/>
        </p:nvPicPr>
        <p:blipFill>
          <a:blip r:embed="rId3"/>
          <a:srcRect t="4342" r="2" b="13127"/>
          <a:stretch/>
        </p:blipFill>
        <p:spPr>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9" name="Group 1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20" name="Freeform: Shape 1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1" name="Group 2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2" name="Group 2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3" name="Group 2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24" name="Freeform: Shape 2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9" name="TextBox 8">
            <a:extLst>
              <a:ext uri="{FF2B5EF4-FFF2-40B4-BE49-F238E27FC236}">
                <a16:creationId xmlns:a16="http://schemas.microsoft.com/office/drawing/2014/main" id="{237E62BF-D0C7-7F9A-07B0-C7EB895641B4}"/>
              </a:ext>
            </a:extLst>
          </p:cNvPr>
          <p:cNvSpPr txBox="1"/>
          <p:nvPr/>
        </p:nvSpPr>
        <p:spPr>
          <a:xfrm>
            <a:off x="10797436" y="6200384"/>
            <a:ext cx="184731" cy="369332"/>
          </a:xfrm>
          <a:prstGeom prst="rect">
            <a:avLst/>
          </a:prstGeom>
          <a:noFill/>
        </p:spPr>
        <p:txBody>
          <a:bodyPr wrap="none" rtlCol="0">
            <a:spAutoFit/>
          </a:bodyPr>
          <a:lstStyle/>
          <a:p>
            <a:endParaRPr lang="en-US" dirty="0"/>
          </a:p>
        </p:txBody>
      </p:sp>
      <p:sp>
        <p:nvSpPr>
          <p:cNvPr id="16" name="TextBox 15">
            <a:extLst>
              <a:ext uri="{FF2B5EF4-FFF2-40B4-BE49-F238E27FC236}">
                <a16:creationId xmlns:a16="http://schemas.microsoft.com/office/drawing/2014/main" id="{7014D14E-DBF6-8257-36FF-730AF7B41574}"/>
              </a:ext>
            </a:extLst>
          </p:cNvPr>
          <p:cNvSpPr txBox="1"/>
          <p:nvPr/>
        </p:nvSpPr>
        <p:spPr>
          <a:xfrm>
            <a:off x="206850" y="2677712"/>
            <a:ext cx="3679149" cy="369332"/>
          </a:xfrm>
          <a:prstGeom prst="rect">
            <a:avLst/>
          </a:prstGeom>
          <a:noFill/>
        </p:spPr>
        <p:txBody>
          <a:bodyPr wrap="none" rtlCol="0">
            <a:spAutoFit/>
          </a:bodyPr>
          <a:lstStyle/>
          <a:p>
            <a:r>
              <a:rPr lang="en-US" dirty="0">
                <a:solidFill>
                  <a:schemeClr val="bg1"/>
                </a:solidFill>
              </a:rPr>
              <a:t>CSPM, CWPP, CASB, C-WHAT now?</a:t>
            </a:r>
          </a:p>
        </p:txBody>
      </p:sp>
      <p:sp>
        <p:nvSpPr>
          <p:cNvPr id="17" name="Cloud Callout 16">
            <a:extLst>
              <a:ext uri="{FF2B5EF4-FFF2-40B4-BE49-F238E27FC236}">
                <a16:creationId xmlns:a16="http://schemas.microsoft.com/office/drawing/2014/main" id="{986CF6BA-FC6E-3D43-6323-50D93E33073F}"/>
              </a:ext>
            </a:extLst>
          </p:cNvPr>
          <p:cNvSpPr/>
          <p:nvPr/>
        </p:nvSpPr>
        <p:spPr>
          <a:xfrm>
            <a:off x="96032" y="1014608"/>
            <a:ext cx="1966587" cy="1252603"/>
          </a:xfrm>
          <a:prstGeom prst="cloudCallout">
            <a:avLst>
              <a:gd name="adj1" fmla="val -18923"/>
              <a:gd name="adj2" fmla="val 82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CSPM</a:t>
            </a:r>
          </a:p>
        </p:txBody>
      </p:sp>
      <p:sp>
        <p:nvSpPr>
          <p:cNvPr id="28" name="Cloud Callout 27">
            <a:extLst>
              <a:ext uri="{FF2B5EF4-FFF2-40B4-BE49-F238E27FC236}">
                <a16:creationId xmlns:a16="http://schemas.microsoft.com/office/drawing/2014/main" id="{CE662A82-ACBD-EC8C-990A-498F8B7AC719}"/>
              </a:ext>
            </a:extLst>
          </p:cNvPr>
          <p:cNvSpPr/>
          <p:nvPr/>
        </p:nvSpPr>
        <p:spPr>
          <a:xfrm>
            <a:off x="79837" y="3546387"/>
            <a:ext cx="1966587" cy="1252603"/>
          </a:xfrm>
          <a:prstGeom prst="cloudCallout">
            <a:avLst>
              <a:gd name="adj1" fmla="val 13561"/>
              <a:gd name="adj2" fmla="val -89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CWPP</a:t>
            </a:r>
          </a:p>
        </p:txBody>
      </p:sp>
      <p:sp>
        <p:nvSpPr>
          <p:cNvPr id="29" name="Cloud Callout 28">
            <a:extLst>
              <a:ext uri="{FF2B5EF4-FFF2-40B4-BE49-F238E27FC236}">
                <a16:creationId xmlns:a16="http://schemas.microsoft.com/office/drawing/2014/main" id="{6ECD92FD-FD83-F466-4A59-42986D27E14F}"/>
              </a:ext>
            </a:extLst>
          </p:cNvPr>
          <p:cNvSpPr/>
          <p:nvPr/>
        </p:nvSpPr>
        <p:spPr>
          <a:xfrm>
            <a:off x="2072144" y="1014608"/>
            <a:ext cx="1966587" cy="1252603"/>
          </a:xfrm>
          <a:prstGeom prst="cloudCallout">
            <a:avLst>
              <a:gd name="adj1" fmla="val -49496"/>
              <a:gd name="adj2" fmla="val 82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b="1" dirty="0">
                <a:ln w="9525">
                  <a:solidFill>
                    <a:schemeClr val="tx1"/>
                  </a:solidFill>
                  <a:prstDash val="solid"/>
                </a:ln>
                <a:solidFill>
                  <a:schemeClr val="tx1"/>
                </a:solidFill>
              </a:rPr>
              <a:t>CASB</a:t>
            </a:r>
          </a:p>
        </p:txBody>
      </p:sp>
      <p:sp>
        <p:nvSpPr>
          <p:cNvPr id="30" name="Cloud Callout 29">
            <a:extLst>
              <a:ext uri="{FF2B5EF4-FFF2-40B4-BE49-F238E27FC236}">
                <a16:creationId xmlns:a16="http://schemas.microsoft.com/office/drawing/2014/main" id="{65FF53AA-3FDF-BD51-8220-4B911D5B9DE4}"/>
              </a:ext>
            </a:extLst>
          </p:cNvPr>
          <p:cNvSpPr/>
          <p:nvPr/>
        </p:nvSpPr>
        <p:spPr>
          <a:xfrm>
            <a:off x="2126263" y="3682926"/>
            <a:ext cx="1966587" cy="1252603"/>
          </a:xfrm>
          <a:prstGeom prst="cloudCallout">
            <a:avLst>
              <a:gd name="adj1" fmla="val -18923"/>
              <a:gd name="adj2" fmla="val -101500"/>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000" b="1" dirty="0">
                <a:ln w="9525">
                  <a:solidFill>
                    <a:schemeClr val="tx1"/>
                  </a:solidFill>
                  <a:prstDash val="solid"/>
                </a:ln>
                <a:solidFill>
                  <a:schemeClr val="tx1"/>
                </a:solidFill>
              </a:rPr>
              <a:t>C-WHAT?</a:t>
            </a:r>
          </a:p>
        </p:txBody>
      </p:sp>
      <p:sp>
        <p:nvSpPr>
          <p:cNvPr id="31" name="TextBox 30">
            <a:extLst>
              <a:ext uri="{FF2B5EF4-FFF2-40B4-BE49-F238E27FC236}">
                <a16:creationId xmlns:a16="http://schemas.microsoft.com/office/drawing/2014/main" id="{D6C5F772-11F3-1E7A-D99D-BACA763B578E}"/>
              </a:ext>
            </a:extLst>
          </p:cNvPr>
          <p:cNvSpPr txBox="1"/>
          <p:nvPr/>
        </p:nvSpPr>
        <p:spPr>
          <a:xfrm>
            <a:off x="260737" y="5227064"/>
            <a:ext cx="3400098" cy="1477328"/>
          </a:xfrm>
          <a:prstGeom prst="rect">
            <a:avLst/>
          </a:prstGeom>
          <a:noFill/>
        </p:spPr>
        <p:txBody>
          <a:bodyPr wrap="none" rtlCol="0">
            <a:spAutoFit/>
          </a:bodyPr>
          <a:lstStyle/>
          <a:p>
            <a:r>
              <a:rPr lang="en-IN" b="1" dirty="0">
                <a:solidFill>
                  <a:schemeClr val="bg1"/>
                </a:solidFill>
              </a:rPr>
              <a:t>Why These Acronyms Matter??</a:t>
            </a:r>
            <a:br>
              <a:rPr lang="en-IN" b="1" dirty="0">
                <a:solidFill>
                  <a:schemeClr val="bg1"/>
                </a:solidFill>
              </a:rPr>
            </a:br>
            <a:endParaRPr lang="en-IN" dirty="0">
              <a:solidFill>
                <a:schemeClr val="bg1"/>
              </a:solidFill>
            </a:endParaRPr>
          </a:p>
          <a:p>
            <a:pPr>
              <a:buFont typeface="Arial" panose="020B0604020202020204" pitchFamily="34" charset="0"/>
              <a:buChar char="•"/>
            </a:pPr>
            <a:r>
              <a:rPr lang="en-IN" b="1" dirty="0">
                <a:solidFill>
                  <a:schemeClr val="bg1"/>
                </a:solidFill>
              </a:rPr>
              <a:t>Research Guide</a:t>
            </a:r>
          </a:p>
          <a:p>
            <a:pPr>
              <a:buFont typeface="Arial" panose="020B0604020202020204" pitchFamily="34" charset="0"/>
              <a:buChar char="•"/>
            </a:pPr>
            <a:r>
              <a:rPr lang="en-IN" b="1" dirty="0">
                <a:solidFill>
                  <a:schemeClr val="bg1"/>
                </a:solidFill>
              </a:rPr>
              <a:t>Vendor Language</a:t>
            </a:r>
          </a:p>
          <a:p>
            <a:pPr>
              <a:buFont typeface="Arial" panose="020B0604020202020204" pitchFamily="34" charset="0"/>
              <a:buChar char="•"/>
            </a:pPr>
            <a:r>
              <a:rPr lang="en-IN" b="1" dirty="0">
                <a:solidFill>
                  <a:schemeClr val="bg1"/>
                </a:solidFill>
              </a:rPr>
              <a:t>Building Your Toolkit</a:t>
            </a:r>
            <a:endParaRPr lang="en-IN" dirty="0">
              <a:solidFill>
                <a:schemeClr val="bg1"/>
              </a:solidFill>
            </a:endParaRPr>
          </a:p>
        </p:txBody>
      </p:sp>
    </p:spTree>
    <p:extLst>
      <p:ext uri="{BB962C8B-B14F-4D97-AF65-F5344CB8AC3E}">
        <p14:creationId xmlns:p14="http://schemas.microsoft.com/office/powerpoint/2010/main" val="47224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pic>
        <p:nvPicPr>
          <p:cNvPr id="14" name="Picture 13">
            <a:extLst>
              <a:ext uri="{FF2B5EF4-FFF2-40B4-BE49-F238E27FC236}">
                <a16:creationId xmlns:a16="http://schemas.microsoft.com/office/drawing/2014/main" id="{AB165275-053C-22AD-85BB-CE54EDFACC9B}"/>
              </a:ext>
            </a:extLst>
          </p:cNvPr>
          <p:cNvPicPr>
            <a:picLocks noChangeAspect="1"/>
          </p:cNvPicPr>
          <p:nvPr/>
        </p:nvPicPr>
        <p:blipFill>
          <a:blip r:embed="rId3"/>
          <a:stretch>
            <a:fillRect/>
          </a:stretch>
        </p:blipFill>
        <p:spPr>
          <a:xfrm>
            <a:off x="3952942" y="2378718"/>
            <a:ext cx="4172673" cy="4172673"/>
          </a:xfrm>
          <a:prstGeom prst="rect">
            <a:avLst/>
          </a:prstGeom>
          <a:ln>
            <a:noFill/>
          </a:ln>
          <a:effectLst>
            <a:softEdge rad="112500"/>
          </a:effectLst>
        </p:spPr>
      </p:pic>
    </p:spTree>
    <p:extLst>
      <p:ext uri="{BB962C8B-B14F-4D97-AF65-F5344CB8AC3E}">
        <p14:creationId xmlns:p14="http://schemas.microsoft.com/office/powerpoint/2010/main" val="18730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9" name="TextBox 8">
            <a:extLst>
              <a:ext uri="{FF2B5EF4-FFF2-40B4-BE49-F238E27FC236}">
                <a16:creationId xmlns:a16="http://schemas.microsoft.com/office/drawing/2014/main" id="{F7ECB63F-908F-A1DA-A6F0-B1D2D3CD362D}"/>
              </a:ext>
            </a:extLst>
          </p:cNvPr>
          <p:cNvSpPr txBox="1"/>
          <p:nvPr/>
        </p:nvSpPr>
        <p:spPr>
          <a:xfrm>
            <a:off x="128607" y="1461058"/>
            <a:ext cx="5382756"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Security Posture Management (CSPM)</a:t>
            </a:r>
          </a:p>
        </p:txBody>
      </p:sp>
      <p:pic>
        <p:nvPicPr>
          <p:cNvPr id="16" name="Picture 15">
            <a:extLst>
              <a:ext uri="{FF2B5EF4-FFF2-40B4-BE49-F238E27FC236}">
                <a16:creationId xmlns:a16="http://schemas.microsoft.com/office/drawing/2014/main" id="{C442E18B-68CA-4182-0313-2738A2D67C86}"/>
              </a:ext>
            </a:extLst>
          </p:cNvPr>
          <p:cNvPicPr>
            <a:picLocks noChangeAspect="1"/>
          </p:cNvPicPr>
          <p:nvPr/>
        </p:nvPicPr>
        <p:blipFill>
          <a:blip r:embed="rId3"/>
          <a:stretch>
            <a:fillRect/>
          </a:stretch>
        </p:blipFill>
        <p:spPr>
          <a:xfrm>
            <a:off x="1102180" y="2803417"/>
            <a:ext cx="3708600" cy="370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a:extLst>
              <a:ext uri="{FF2B5EF4-FFF2-40B4-BE49-F238E27FC236}">
                <a16:creationId xmlns:a16="http://schemas.microsoft.com/office/drawing/2014/main" id="{8CB7011D-4EA2-AA57-99C2-3C13C1F50949}"/>
              </a:ext>
            </a:extLst>
          </p:cNvPr>
          <p:cNvPicPr>
            <a:picLocks noChangeAspect="1"/>
          </p:cNvPicPr>
          <p:nvPr/>
        </p:nvPicPr>
        <p:blipFill>
          <a:blip r:embed="rId4"/>
          <a:stretch>
            <a:fillRect/>
          </a:stretch>
        </p:blipFill>
        <p:spPr>
          <a:xfrm>
            <a:off x="6863590" y="2574464"/>
            <a:ext cx="4030529" cy="40305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488175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4122210-5289-BA3A-7647-0F79864C2D34}"/>
              </a:ext>
            </a:extLst>
          </p:cNvPr>
          <p:cNvSpPr>
            <a:spLocks noGrp="1"/>
          </p:cNvSpPr>
          <p:nvPr>
            <p:ph sz="quarter" idx="10"/>
          </p:nvPr>
        </p:nvSpPr>
        <p:spPr/>
        <p:txBody>
          <a:bodyPr>
            <a:normAutofit fontScale="70000" lnSpcReduction="20000"/>
          </a:bodyPr>
          <a:lstStyle/>
          <a:p>
            <a:r>
              <a:rPr lang="en-IN" dirty="0"/>
              <a:t>The Big Picture!</a:t>
            </a:r>
            <a:br>
              <a:rPr lang="en-IN" dirty="0"/>
            </a:br>
            <a:r>
              <a:rPr lang="en-IN" sz="2200" dirty="0"/>
              <a:t>Imagine you're building a fortress in the cloud. You need different tools and strategies to keep it safe. </a:t>
            </a:r>
            <a:endParaRPr lang="en-US" dirty="0"/>
          </a:p>
        </p:txBody>
      </p:sp>
      <p:sp>
        <p:nvSpPr>
          <p:cNvPr id="10" name="TextBox 9">
            <a:extLst>
              <a:ext uri="{FF2B5EF4-FFF2-40B4-BE49-F238E27FC236}">
                <a16:creationId xmlns:a16="http://schemas.microsoft.com/office/drawing/2014/main" id="{627DC017-5E41-2344-B037-958D30F54CE3}"/>
              </a:ext>
            </a:extLst>
          </p:cNvPr>
          <p:cNvSpPr txBox="1"/>
          <p:nvPr/>
        </p:nvSpPr>
        <p:spPr>
          <a:xfrm>
            <a:off x="141859" y="1544312"/>
            <a:ext cx="5500480" cy="400110"/>
          </a:xfrm>
          <a:prstGeom prst="rect">
            <a:avLst/>
          </a:prstGeom>
          <a:noFill/>
        </p:spPr>
        <p:txBody>
          <a:bodyPr wrap="none" rtlCol="0">
            <a:spAutoFit/>
          </a:bodyPr>
          <a:lstStyle/>
          <a:p>
            <a:pPr marL="285750" indent="-285750">
              <a:buFont typeface="Arial" panose="020B0604020202020204" pitchFamily="34" charset="0"/>
              <a:buChar char="•"/>
            </a:pPr>
            <a:r>
              <a:rPr lang="en-US" sz="2000" dirty="0"/>
              <a:t>Cloud Workload Protection Platforms (CWPP)</a:t>
            </a:r>
          </a:p>
        </p:txBody>
      </p:sp>
      <p:pic>
        <p:nvPicPr>
          <p:cNvPr id="20" name="Picture 19">
            <a:extLst>
              <a:ext uri="{FF2B5EF4-FFF2-40B4-BE49-F238E27FC236}">
                <a16:creationId xmlns:a16="http://schemas.microsoft.com/office/drawing/2014/main" id="{CC6FD0A1-C290-1295-292E-8775739029B7}"/>
              </a:ext>
            </a:extLst>
          </p:cNvPr>
          <p:cNvPicPr>
            <a:picLocks noChangeAspect="1"/>
          </p:cNvPicPr>
          <p:nvPr/>
        </p:nvPicPr>
        <p:blipFill>
          <a:blip r:embed="rId3"/>
          <a:stretch>
            <a:fillRect/>
          </a:stretch>
        </p:blipFill>
        <p:spPr>
          <a:xfrm>
            <a:off x="3750365" y="2050439"/>
            <a:ext cx="4328187" cy="43281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73548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934532E62ED442B7E5C3F91EE07FD5" ma:contentTypeVersion="4" ma:contentTypeDescription="Create a new document." ma:contentTypeScope="" ma:versionID="47ca64178aa882f198a3a746d4b57a93">
  <xsd:schema xmlns:xsd="http://www.w3.org/2001/XMLSchema" xmlns:xs="http://www.w3.org/2001/XMLSchema" xmlns:p="http://schemas.microsoft.com/office/2006/metadata/properties" xmlns:ns2="e6c0fca8-e8ab-4ed3-b3cf-dd91df233b25" targetNamespace="http://schemas.microsoft.com/office/2006/metadata/properties" ma:root="true" ma:fieldsID="875b7d516fba8276cb580b68fcece61a" ns2:_="">
    <xsd:import namespace="e6c0fca8-e8ab-4ed3-b3cf-dd91df233b2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c0fca8-e8ab-4ed3-b3cf-dd91df233b2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01EC41C-7BA3-4A82-84B0-5B9D7494A025}"/>
</file>

<file path=customXml/itemProps2.xml><?xml version="1.0" encoding="utf-8"?>
<ds:datastoreItem xmlns:ds="http://schemas.openxmlformats.org/officeDocument/2006/customXml" ds:itemID="{F98183AA-9D45-40BF-B253-C98ED150533E}"/>
</file>

<file path=customXml/itemProps3.xml><?xml version="1.0" encoding="utf-8"?>
<ds:datastoreItem xmlns:ds="http://schemas.openxmlformats.org/officeDocument/2006/customXml" ds:itemID="{F97E65FE-35BA-4C23-816A-65DD0E425634}"/>
</file>

<file path=docProps/app.xml><?xml version="1.0" encoding="utf-8"?>
<Properties xmlns="http://schemas.openxmlformats.org/officeDocument/2006/extended-properties" xmlns:vt="http://schemas.openxmlformats.org/officeDocument/2006/docPropsVTypes">
  <TotalTime>9505</TotalTime>
  <Words>2896</Words>
  <Application>Microsoft Macintosh PowerPoint</Application>
  <PresentationFormat>Widescreen</PresentationFormat>
  <Paragraphs>214</Paragraphs>
  <Slides>31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Aptos</vt:lpstr>
      <vt:lpstr>Aptos Display</vt:lpstr>
      <vt:lpstr>Arial</vt:lpstr>
      <vt:lpstr>Office Theme</vt:lpstr>
      <vt:lpstr>Cloud Security Foundations: Technologies, Posture, and Design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Aquib R .</dc:creator>
  <cp:lastModifiedBy>Syed Aquib R .</cp:lastModifiedBy>
  <cp:revision>109</cp:revision>
  <dcterms:created xsi:type="dcterms:W3CDTF">2024-07-26T17:19:15Z</dcterms:created>
  <dcterms:modified xsi:type="dcterms:W3CDTF">2025-02-01T15:15:33Z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0x01010067934532E62ED442B7E5C3F91EE07FD5</vt:lpwstr>
  </property>
</Properties>
</file>